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 id="2147483651" r:id="rId2"/>
  </p:sldMasterIdLst>
  <p:notesMasterIdLst>
    <p:notesMasterId r:id="rId22"/>
  </p:notesMasterIdLst>
  <p:sldIdLst>
    <p:sldId id="257" r:id="rId3"/>
    <p:sldId id="273" r:id="rId4"/>
    <p:sldId id="279" r:id="rId5"/>
    <p:sldId id="281" r:id="rId6"/>
    <p:sldId id="261" r:id="rId7"/>
    <p:sldId id="276" r:id="rId8"/>
    <p:sldId id="274" r:id="rId9"/>
    <p:sldId id="260" r:id="rId10"/>
    <p:sldId id="275" r:id="rId11"/>
    <p:sldId id="280" r:id="rId12"/>
    <p:sldId id="270" r:id="rId13"/>
    <p:sldId id="271" r:id="rId14"/>
    <p:sldId id="263" r:id="rId15"/>
    <p:sldId id="268" r:id="rId16"/>
    <p:sldId id="269" r:id="rId17"/>
    <p:sldId id="282" r:id="rId18"/>
    <p:sldId id="272" r:id="rId19"/>
    <p:sldId id="285" r:id="rId20"/>
    <p:sldId id="286" r:id="rId21"/>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Narrow" pitchFamily="34" charset="0"/>
        <a:ea typeface="+mn-ea"/>
        <a:cs typeface="+mn-cs"/>
      </a:defRPr>
    </a:lvl1pPr>
    <a:lvl2pPr marL="457200" algn="l" rtl="0" fontAlgn="base">
      <a:spcBef>
        <a:spcPct val="0"/>
      </a:spcBef>
      <a:spcAft>
        <a:spcPct val="0"/>
      </a:spcAft>
      <a:defRPr sz="1600" kern="1200">
        <a:solidFill>
          <a:schemeClr val="tx1"/>
        </a:solidFill>
        <a:latin typeface="Arial Narrow" pitchFamily="34" charset="0"/>
        <a:ea typeface="+mn-ea"/>
        <a:cs typeface="+mn-cs"/>
      </a:defRPr>
    </a:lvl2pPr>
    <a:lvl3pPr marL="914400" algn="l" rtl="0" fontAlgn="base">
      <a:spcBef>
        <a:spcPct val="0"/>
      </a:spcBef>
      <a:spcAft>
        <a:spcPct val="0"/>
      </a:spcAft>
      <a:defRPr sz="1600" kern="1200">
        <a:solidFill>
          <a:schemeClr val="tx1"/>
        </a:solidFill>
        <a:latin typeface="Arial Narrow" pitchFamily="34" charset="0"/>
        <a:ea typeface="+mn-ea"/>
        <a:cs typeface="+mn-cs"/>
      </a:defRPr>
    </a:lvl3pPr>
    <a:lvl4pPr marL="1371600" algn="l" rtl="0" fontAlgn="base">
      <a:spcBef>
        <a:spcPct val="0"/>
      </a:spcBef>
      <a:spcAft>
        <a:spcPct val="0"/>
      </a:spcAft>
      <a:defRPr sz="1600" kern="1200">
        <a:solidFill>
          <a:schemeClr val="tx1"/>
        </a:solidFill>
        <a:latin typeface="Arial Narrow" pitchFamily="34" charset="0"/>
        <a:ea typeface="+mn-ea"/>
        <a:cs typeface="+mn-cs"/>
      </a:defRPr>
    </a:lvl4pPr>
    <a:lvl5pPr marL="1828800" algn="l" rtl="0" fontAlgn="base">
      <a:spcBef>
        <a:spcPct val="0"/>
      </a:spcBef>
      <a:spcAft>
        <a:spcPct val="0"/>
      </a:spcAft>
      <a:defRPr sz="1600" kern="1200">
        <a:solidFill>
          <a:schemeClr val="tx1"/>
        </a:solidFill>
        <a:latin typeface="Arial Narrow" pitchFamily="34" charset="0"/>
        <a:ea typeface="+mn-ea"/>
        <a:cs typeface="+mn-cs"/>
      </a:defRPr>
    </a:lvl5pPr>
    <a:lvl6pPr marL="2286000" algn="l" defTabSz="914400" rtl="0" eaLnBrk="1" latinLnBrk="0" hangingPunct="1">
      <a:defRPr sz="1600" kern="1200">
        <a:solidFill>
          <a:schemeClr val="tx1"/>
        </a:solidFill>
        <a:latin typeface="Arial Narrow" pitchFamily="34" charset="0"/>
        <a:ea typeface="+mn-ea"/>
        <a:cs typeface="+mn-cs"/>
      </a:defRPr>
    </a:lvl6pPr>
    <a:lvl7pPr marL="2743200" algn="l" defTabSz="914400" rtl="0" eaLnBrk="1" latinLnBrk="0" hangingPunct="1">
      <a:defRPr sz="1600" kern="1200">
        <a:solidFill>
          <a:schemeClr val="tx1"/>
        </a:solidFill>
        <a:latin typeface="Arial Narrow" pitchFamily="34" charset="0"/>
        <a:ea typeface="+mn-ea"/>
        <a:cs typeface="+mn-cs"/>
      </a:defRPr>
    </a:lvl7pPr>
    <a:lvl8pPr marL="3200400" algn="l" defTabSz="914400" rtl="0" eaLnBrk="1" latinLnBrk="0" hangingPunct="1">
      <a:defRPr sz="1600" kern="1200">
        <a:solidFill>
          <a:schemeClr val="tx1"/>
        </a:solidFill>
        <a:latin typeface="Arial Narrow" pitchFamily="34" charset="0"/>
        <a:ea typeface="+mn-ea"/>
        <a:cs typeface="+mn-cs"/>
      </a:defRPr>
    </a:lvl8pPr>
    <a:lvl9pPr marL="3657600" algn="l" defTabSz="914400" rtl="0" eaLnBrk="1" latinLnBrk="0" hangingPunct="1">
      <a:defRPr sz="16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602"/>
    <a:srgbClr val="6D3303"/>
    <a:srgbClr val="7D3A03"/>
    <a:srgbClr val="800000"/>
    <a:srgbClr val="9900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919" autoAdjust="0"/>
    <p:restoredTop sz="75333" autoAdjust="0"/>
  </p:normalViewPr>
  <p:slideViewPr>
    <p:cSldViewPr>
      <p:cViewPr>
        <p:scale>
          <a:sx n="48" d="100"/>
          <a:sy n="48" d="100"/>
        </p:scale>
        <p:origin x="-1854" y="-240"/>
      </p:cViewPr>
      <p:guideLst>
        <p:guide orient="horz" pos="922"/>
        <p:guide orient="horz" pos="2137"/>
        <p:guide orient="horz" pos="3360"/>
        <p:guide pos="2640"/>
        <p:guide pos="55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47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AA6C0-3CC8-4EEC-81DB-40E8ADC04F3A}" type="doc">
      <dgm:prSet loTypeId="urn:microsoft.com/office/officeart/2005/8/layout/hProcess11" loCatId="process" qsTypeId="urn:microsoft.com/office/officeart/2005/8/quickstyle/simple1" qsCatId="simple" csTypeId="urn:microsoft.com/office/officeart/2005/8/colors/accent6_4" csCatId="accent6" phldr="1"/>
      <dgm:spPr/>
    </dgm:pt>
    <dgm:pt modelId="{F4CE1674-1423-42A7-B787-3665D8358078}">
      <dgm:prSet phldrT="[Text]"/>
      <dgm:spPr/>
      <dgm:t>
        <a:bodyPr anchor="t"/>
        <a:lstStyle/>
        <a:p>
          <a:r>
            <a:rPr lang="en-US" dirty="0" err="1" smtClean="0"/>
            <a:t>Zosimos</a:t>
          </a:r>
          <a:r>
            <a:rPr lang="en-US" dirty="0" smtClean="0"/>
            <a:t> of </a:t>
          </a:r>
          <a:r>
            <a:rPr lang="en-US" dirty="0" err="1" smtClean="0"/>
            <a:t>Panopolis</a:t>
          </a:r>
          <a:r>
            <a:rPr lang="en-US" dirty="0" smtClean="0"/>
            <a:t> 250A.D.</a:t>
          </a:r>
          <a:endParaRPr lang="en-US" dirty="0"/>
        </a:p>
      </dgm:t>
    </dgm:pt>
    <dgm:pt modelId="{2A7853A5-2049-4031-999E-B577264DE9C5}" type="parTrans" cxnId="{D7B1F898-A828-496C-BCFE-519D6E891D84}">
      <dgm:prSet/>
      <dgm:spPr/>
      <dgm:t>
        <a:bodyPr/>
        <a:lstStyle/>
        <a:p>
          <a:endParaRPr lang="en-US"/>
        </a:p>
      </dgm:t>
    </dgm:pt>
    <dgm:pt modelId="{10A9532E-2304-4D71-BB1D-AED4708E79C7}" type="sibTrans" cxnId="{D7B1F898-A828-496C-BCFE-519D6E891D84}">
      <dgm:prSet/>
      <dgm:spPr/>
      <dgm:t>
        <a:bodyPr/>
        <a:lstStyle/>
        <a:p>
          <a:endParaRPr lang="en-US"/>
        </a:p>
      </dgm:t>
    </dgm:pt>
    <dgm:pt modelId="{55FFF077-474B-4D88-913A-C77F05BD8F2C}">
      <dgm:prSet phldrT="[Text]"/>
      <dgm:spPr/>
      <dgm:t>
        <a:bodyPr/>
        <a:lstStyle/>
        <a:p>
          <a:r>
            <a:rPr lang="en-US" dirty="0" smtClean="0"/>
            <a:t>Gerber </a:t>
          </a:r>
          <a:r>
            <a:rPr lang="en-US" i="1" dirty="0" smtClean="0"/>
            <a:t>721 - 815 AD</a:t>
          </a:r>
          <a:endParaRPr lang="en-US" dirty="0"/>
        </a:p>
      </dgm:t>
    </dgm:pt>
    <dgm:pt modelId="{EF8F6C7E-D1F1-4E2D-B216-EBE5448A117D}" type="parTrans" cxnId="{220391CA-AFA9-458F-B96E-A8A29D120140}">
      <dgm:prSet/>
      <dgm:spPr/>
      <dgm:t>
        <a:bodyPr/>
        <a:lstStyle/>
        <a:p>
          <a:endParaRPr lang="en-US"/>
        </a:p>
      </dgm:t>
    </dgm:pt>
    <dgm:pt modelId="{89C65C4E-FC41-44C5-B300-934555C94035}" type="sibTrans" cxnId="{220391CA-AFA9-458F-B96E-A8A29D120140}">
      <dgm:prSet/>
      <dgm:spPr/>
      <dgm:t>
        <a:bodyPr/>
        <a:lstStyle/>
        <a:p>
          <a:endParaRPr lang="en-US"/>
        </a:p>
      </dgm:t>
    </dgm:pt>
    <dgm:pt modelId="{2E371B70-98F2-4B40-B824-7D3ABA63EDDB}">
      <dgm:prSet phldrT="[Text]"/>
      <dgm:spPr/>
      <dgm:t>
        <a:bodyPr anchor="t"/>
        <a:lstStyle/>
        <a:p>
          <a:r>
            <a:rPr lang="en-US" dirty="0" err="1" smtClean="0"/>
            <a:t>Issac</a:t>
          </a:r>
          <a:r>
            <a:rPr lang="en-US" dirty="0" smtClean="0"/>
            <a:t> Newton </a:t>
          </a:r>
          <a:r>
            <a:rPr lang="en-US" i="1" dirty="0" smtClean="0"/>
            <a:t>1642 - 1727 AD</a:t>
          </a:r>
          <a:endParaRPr lang="en-US" dirty="0"/>
        </a:p>
      </dgm:t>
    </dgm:pt>
    <dgm:pt modelId="{10335191-6459-4DC7-BD0A-C09141773AC4}" type="parTrans" cxnId="{B886C873-940C-4560-B612-51105375C060}">
      <dgm:prSet/>
      <dgm:spPr/>
      <dgm:t>
        <a:bodyPr/>
        <a:lstStyle/>
        <a:p>
          <a:endParaRPr lang="en-US"/>
        </a:p>
      </dgm:t>
    </dgm:pt>
    <dgm:pt modelId="{988738F7-DE5B-4F01-B747-9664CA631C24}" type="sibTrans" cxnId="{B886C873-940C-4560-B612-51105375C060}">
      <dgm:prSet/>
      <dgm:spPr/>
      <dgm:t>
        <a:bodyPr/>
        <a:lstStyle/>
        <a:p>
          <a:endParaRPr lang="en-US"/>
        </a:p>
      </dgm:t>
    </dgm:pt>
    <dgm:pt modelId="{6931089E-B04E-4006-91E2-81725A5DAB71}">
      <dgm:prSet phldrT="[Text]"/>
      <dgm:spPr/>
      <dgm:t>
        <a:bodyPr anchor="t"/>
        <a:lstStyle/>
        <a:p>
          <a:r>
            <a:rPr lang="en-US" dirty="0" err="1" smtClean="0"/>
            <a:t>Albertus</a:t>
          </a:r>
          <a:r>
            <a:rPr lang="en-US" dirty="0" smtClean="0"/>
            <a:t> Magnus </a:t>
          </a:r>
          <a:r>
            <a:rPr lang="en-US" i="1" dirty="0" smtClean="0"/>
            <a:t>1200 - 1280 AD</a:t>
          </a:r>
          <a:endParaRPr lang="en-US" dirty="0"/>
        </a:p>
      </dgm:t>
    </dgm:pt>
    <dgm:pt modelId="{8A18FE1F-11C0-40F7-8BA3-28274953548A}" type="parTrans" cxnId="{0E6697BE-D20C-4721-B088-041CDDC46185}">
      <dgm:prSet/>
      <dgm:spPr/>
      <dgm:t>
        <a:bodyPr/>
        <a:lstStyle/>
        <a:p>
          <a:endParaRPr lang="en-US"/>
        </a:p>
      </dgm:t>
    </dgm:pt>
    <dgm:pt modelId="{F6F6A686-B511-4598-8703-B0420D3DC91B}" type="sibTrans" cxnId="{0E6697BE-D20C-4721-B088-041CDDC46185}">
      <dgm:prSet/>
      <dgm:spPr/>
      <dgm:t>
        <a:bodyPr/>
        <a:lstStyle/>
        <a:p>
          <a:endParaRPr lang="en-US"/>
        </a:p>
      </dgm:t>
    </dgm:pt>
    <dgm:pt modelId="{A73DBA18-E3D3-4158-99C7-5BD5DBDC5B16}">
      <dgm:prSet phldrT="[Text]"/>
      <dgm:spPr/>
      <dgm:t>
        <a:bodyPr/>
        <a:lstStyle/>
        <a:p>
          <a:r>
            <a:rPr lang="en-US" dirty="0" smtClean="0"/>
            <a:t>Paracelsus </a:t>
          </a:r>
          <a:r>
            <a:rPr lang="en-US" i="1" dirty="0" smtClean="0"/>
            <a:t>1493 - 1541 AD</a:t>
          </a:r>
          <a:endParaRPr lang="en-US" dirty="0"/>
        </a:p>
      </dgm:t>
    </dgm:pt>
    <dgm:pt modelId="{2A7E38CA-3B7A-4A29-AA95-316CE6A1EC1A}" type="parTrans" cxnId="{38D6D047-DCA5-4C7E-BF0B-97C772145421}">
      <dgm:prSet/>
      <dgm:spPr/>
      <dgm:t>
        <a:bodyPr/>
        <a:lstStyle/>
        <a:p>
          <a:endParaRPr lang="en-US"/>
        </a:p>
      </dgm:t>
    </dgm:pt>
    <dgm:pt modelId="{7CBDB1C4-C0A0-469C-874B-2A3EA43332EF}" type="sibTrans" cxnId="{38D6D047-DCA5-4C7E-BF0B-97C772145421}">
      <dgm:prSet/>
      <dgm:spPr/>
      <dgm:t>
        <a:bodyPr/>
        <a:lstStyle/>
        <a:p>
          <a:endParaRPr lang="en-US"/>
        </a:p>
      </dgm:t>
    </dgm:pt>
    <dgm:pt modelId="{F94EA915-B33C-431A-8FD2-D37086CF33DE}" type="pres">
      <dgm:prSet presAssocID="{B89AA6C0-3CC8-4EEC-81DB-40E8ADC04F3A}" presName="Name0" presStyleCnt="0">
        <dgm:presLayoutVars>
          <dgm:dir/>
          <dgm:resizeHandles val="exact"/>
        </dgm:presLayoutVars>
      </dgm:prSet>
      <dgm:spPr/>
    </dgm:pt>
    <dgm:pt modelId="{96B437BD-4841-4AB2-AB3C-D10E994983C9}" type="pres">
      <dgm:prSet presAssocID="{B89AA6C0-3CC8-4EEC-81DB-40E8ADC04F3A}" presName="arrow" presStyleLbl="bgShp" presStyleIdx="0" presStyleCnt="1"/>
      <dgm:spPr/>
    </dgm:pt>
    <dgm:pt modelId="{1C838792-D52E-41DE-B778-7A66BFEED441}" type="pres">
      <dgm:prSet presAssocID="{B89AA6C0-3CC8-4EEC-81DB-40E8ADC04F3A}" presName="points" presStyleCnt="0"/>
      <dgm:spPr/>
    </dgm:pt>
    <dgm:pt modelId="{9A83F6B9-C3B3-489E-88EE-1830F6B0ED96}" type="pres">
      <dgm:prSet presAssocID="{F4CE1674-1423-42A7-B787-3665D8358078}" presName="compositeA" presStyleCnt="0"/>
      <dgm:spPr/>
    </dgm:pt>
    <dgm:pt modelId="{ED1C3B59-EDDD-4A92-ADF4-7112A44D22FA}" type="pres">
      <dgm:prSet presAssocID="{F4CE1674-1423-42A7-B787-3665D8358078}" presName="textA" presStyleLbl="revTx" presStyleIdx="0" presStyleCnt="5" custLinFactY="49254" custLinFactNeighborX="2117" custLinFactNeighborY="100000">
        <dgm:presLayoutVars>
          <dgm:bulletEnabled val="1"/>
        </dgm:presLayoutVars>
      </dgm:prSet>
      <dgm:spPr/>
      <dgm:t>
        <a:bodyPr/>
        <a:lstStyle/>
        <a:p>
          <a:endParaRPr lang="en-US"/>
        </a:p>
      </dgm:t>
    </dgm:pt>
    <dgm:pt modelId="{692B5F64-5CD7-4972-9256-E26029981AD3}" type="pres">
      <dgm:prSet presAssocID="{F4CE1674-1423-42A7-B787-3665D8358078}" presName="circleA" presStyleLbl="node1" presStyleIdx="0" presStyleCnt="5"/>
      <dgm:spPr/>
    </dgm:pt>
    <dgm:pt modelId="{17F0F793-AFB2-4F4C-BCD0-D8616E5393A6}" type="pres">
      <dgm:prSet presAssocID="{F4CE1674-1423-42A7-B787-3665D8358078}" presName="spaceA" presStyleCnt="0"/>
      <dgm:spPr/>
    </dgm:pt>
    <dgm:pt modelId="{0A8FFF9D-BFD6-4018-BABF-BDE0EF309742}" type="pres">
      <dgm:prSet presAssocID="{10A9532E-2304-4D71-BB1D-AED4708E79C7}" presName="space" presStyleCnt="0"/>
      <dgm:spPr/>
    </dgm:pt>
    <dgm:pt modelId="{69563949-2F2A-42A3-B27B-701EB826EE67}" type="pres">
      <dgm:prSet presAssocID="{55FFF077-474B-4D88-913A-C77F05BD8F2C}" presName="compositeB" presStyleCnt="0"/>
      <dgm:spPr/>
    </dgm:pt>
    <dgm:pt modelId="{02677F8D-1C7D-497B-AC69-4BF092E2E524}" type="pres">
      <dgm:prSet presAssocID="{55FFF077-474B-4D88-913A-C77F05BD8F2C}" presName="textB" presStyleLbl="revTx" presStyleIdx="1" presStyleCnt="5">
        <dgm:presLayoutVars>
          <dgm:bulletEnabled val="1"/>
        </dgm:presLayoutVars>
      </dgm:prSet>
      <dgm:spPr/>
      <dgm:t>
        <a:bodyPr/>
        <a:lstStyle/>
        <a:p>
          <a:endParaRPr lang="en-US"/>
        </a:p>
      </dgm:t>
    </dgm:pt>
    <dgm:pt modelId="{FE5B8490-E94A-4A1F-B0B7-C9225E56D7FA}" type="pres">
      <dgm:prSet presAssocID="{55FFF077-474B-4D88-913A-C77F05BD8F2C}" presName="circleB" presStyleLbl="node1" presStyleIdx="1" presStyleCnt="5"/>
      <dgm:spPr/>
    </dgm:pt>
    <dgm:pt modelId="{5B4D1FAA-42A0-47F9-BB65-5C39E61A8310}" type="pres">
      <dgm:prSet presAssocID="{55FFF077-474B-4D88-913A-C77F05BD8F2C}" presName="spaceB" presStyleCnt="0"/>
      <dgm:spPr/>
    </dgm:pt>
    <dgm:pt modelId="{6268EBC9-5F0D-400E-96E0-3A51A5E9BE0F}" type="pres">
      <dgm:prSet presAssocID="{89C65C4E-FC41-44C5-B300-934555C94035}" presName="space" presStyleCnt="0"/>
      <dgm:spPr/>
    </dgm:pt>
    <dgm:pt modelId="{0791BC46-C85E-4B98-BA57-5873FC5320F3}" type="pres">
      <dgm:prSet presAssocID="{6931089E-B04E-4006-91E2-81725A5DAB71}" presName="compositeA" presStyleCnt="0"/>
      <dgm:spPr/>
    </dgm:pt>
    <dgm:pt modelId="{D886A328-2C83-4E93-AEE3-783B526AB992}" type="pres">
      <dgm:prSet presAssocID="{6931089E-B04E-4006-91E2-81725A5DAB71}" presName="textA" presStyleLbl="revTx" presStyleIdx="2" presStyleCnt="5" custLinFactY="49254" custLinFactNeighborX="-3142" custLinFactNeighborY="100000">
        <dgm:presLayoutVars>
          <dgm:bulletEnabled val="1"/>
        </dgm:presLayoutVars>
      </dgm:prSet>
      <dgm:spPr/>
      <dgm:t>
        <a:bodyPr/>
        <a:lstStyle/>
        <a:p>
          <a:endParaRPr lang="en-US"/>
        </a:p>
      </dgm:t>
    </dgm:pt>
    <dgm:pt modelId="{DEC9F4BB-40A3-4E69-906C-A9F1755BEC68}" type="pres">
      <dgm:prSet presAssocID="{6931089E-B04E-4006-91E2-81725A5DAB71}" presName="circleA" presStyleLbl="node1" presStyleIdx="2" presStyleCnt="5"/>
      <dgm:spPr/>
    </dgm:pt>
    <dgm:pt modelId="{F7CCBB8F-14EE-4CB8-BB6A-73E2635124F2}" type="pres">
      <dgm:prSet presAssocID="{6931089E-B04E-4006-91E2-81725A5DAB71}" presName="spaceA" presStyleCnt="0"/>
      <dgm:spPr/>
    </dgm:pt>
    <dgm:pt modelId="{8045A685-3ED3-411D-AC35-EDF3B55C91A8}" type="pres">
      <dgm:prSet presAssocID="{F6F6A686-B511-4598-8703-B0420D3DC91B}" presName="space" presStyleCnt="0"/>
      <dgm:spPr/>
    </dgm:pt>
    <dgm:pt modelId="{5A99C6CB-C64F-4856-B4B2-AF2154952B83}" type="pres">
      <dgm:prSet presAssocID="{A73DBA18-E3D3-4158-99C7-5BD5DBDC5B16}" presName="compositeB" presStyleCnt="0"/>
      <dgm:spPr/>
    </dgm:pt>
    <dgm:pt modelId="{9FD05628-ED45-43CE-94D4-1FC21DFF6895}" type="pres">
      <dgm:prSet presAssocID="{A73DBA18-E3D3-4158-99C7-5BD5DBDC5B16}" presName="textB" presStyleLbl="revTx" presStyleIdx="3" presStyleCnt="5">
        <dgm:presLayoutVars>
          <dgm:bulletEnabled val="1"/>
        </dgm:presLayoutVars>
      </dgm:prSet>
      <dgm:spPr/>
      <dgm:t>
        <a:bodyPr/>
        <a:lstStyle/>
        <a:p>
          <a:endParaRPr lang="en-US"/>
        </a:p>
      </dgm:t>
    </dgm:pt>
    <dgm:pt modelId="{0A0A4AA7-1A29-4484-9CC7-A3D0D009790F}" type="pres">
      <dgm:prSet presAssocID="{A73DBA18-E3D3-4158-99C7-5BD5DBDC5B16}" presName="circleB" presStyleLbl="node1" presStyleIdx="3" presStyleCnt="5"/>
      <dgm:spPr/>
    </dgm:pt>
    <dgm:pt modelId="{DEA91049-619D-4715-8607-25CA37194079}" type="pres">
      <dgm:prSet presAssocID="{A73DBA18-E3D3-4158-99C7-5BD5DBDC5B16}" presName="spaceB" presStyleCnt="0"/>
      <dgm:spPr/>
    </dgm:pt>
    <dgm:pt modelId="{5BFA8946-6B0B-4FF2-8088-C710E7C66CC7}" type="pres">
      <dgm:prSet presAssocID="{7CBDB1C4-C0A0-469C-874B-2A3EA43332EF}" presName="space" presStyleCnt="0"/>
      <dgm:spPr/>
    </dgm:pt>
    <dgm:pt modelId="{5002436D-F3C9-4DF0-9361-99E5C797EAA0}" type="pres">
      <dgm:prSet presAssocID="{2E371B70-98F2-4B40-B824-7D3ABA63EDDB}" presName="compositeA" presStyleCnt="0"/>
      <dgm:spPr/>
    </dgm:pt>
    <dgm:pt modelId="{CC6D13C1-296E-4FCD-B850-BD387B5B72BE}" type="pres">
      <dgm:prSet presAssocID="{2E371B70-98F2-4B40-B824-7D3ABA63EDDB}" presName="textA" presStyleLbl="revTx" presStyleIdx="4" presStyleCnt="5" custLinFactY="49254" custLinFactNeighborX="-3142" custLinFactNeighborY="100000">
        <dgm:presLayoutVars>
          <dgm:bulletEnabled val="1"/>
        </dgm:presLayoutVars>
      </dgm:prSet>
      <dgm:spPr/>
      <dgm:t>
        <a:bodyPr/>
        <a:lstStyle/>
        <a:p>
          <a:endParaRPr lang="en-US"/>
        </a:p>
      </dgm:t>
    </dgm:pt>
    <dgm:pt modelId="{2D514F71-44F7-4C2F-8995-2CBCEBC8706E}" type="pres">
      <dgm:prSet presAssocID="{2E371B70-98F2-4B40-B824-7D3ABA63EDDB}" presName="circleA" presStyleLbl="node1" presStyleIdx="4" presStyleCnt="5"/>
      <dgm:spPr/>
    </dgm:pt>
    <dgm:pt modelId="{1AC160CB-9833-48FC-A969-C2EE663835F5}" type="pres">
      <dgm:prSet presAssocID="{2E371B70-98F2-4B40-B824-7D3ABA63EDDB}" presName="spaceA" presStyleCnt="0"/>
      <dgm:spPr/>
    </dgm:pt>
  </dgm:ptLst>
  <dgm:cxnLst>
    <dgm:cxn modelId="{DDC6DA72-EF30-4391-B6BF-A0433C9372B7}" type="presOf" srcId="{2E371B70-98F2-4B40-B824-7D3ABA63EDDB}" destId="{CC6D13C1-296E-4FCD-B850-BD387B5B72BE}" srcOrd="0" destOrd="0" presId="urn:microsoft.com/office/officeart/2005/8/layout/hProcess11"/>
    <dgm:cxn modelId="{B886C873-940C-4560-B612-51105375C060}" srcId="{B89AA6C0-3CC8-4EEC-81DB-40E8ADC04F3A}" destId="{2E371B70-98F2-4B40-B824-7D3ABA63EDDB}" srcOrd="4" destOrd="0" parTransId="{10335191-6459-4DC7-BD0A-C09141773AC4}" sibTransId="{988738F7-DE5B-4F01-B747-9664CA631C24}"/>
    <dgm:cxn modelId="{38D6D047-DCA5-4C7E-BF0B-97C772145421}" srcId="{B89AA6C0-3CC8-4EEC-81DB-40E8ADC04F3A}" destId="{A73DBA18-E3D3-4158-99C7-5BD5DBDC5B16}" srcOrd="3" destOrd="0" parTransId="{2A7E38CA-3B7A-4A29-AA95-316CE6A1EC1A}" sibTransId="{7CBDB1C4-C0A0-469C-874B-2A3EA43332EF}"/>
    <dgm:cxn modelId="{470D1BB1-6933-4C4D-BBF6-9CD8953FF072}" type="presOf" srcId="{A73DBA18-E3D3-4158-99C7-5BD5DBDC5B16}" destId="{9FD05628-ED45-43CE-94D4-1FC21DFF6895}" srcOrd="0" destOrd="0" presId="urn:microsoft.com/office/officeart/2005/8/layout/hProcess11"/>
    <dgm:cxn modelId="{41186F43-5AF8-4207-9BC3-BD0293B6D801}" type="presOf" srcId="{F4CE1674-1423-42A7-B787-3665D8358078}" destId="{ED1C3B59-EDDD-4A92-ADF4-7112A44D22FA}" srcOrd="0" destOrd="0" presId="urn:microsoft.com/office/officeart/2005/8/layout/hProcess11"/>
    <dgm:cxn modelId="{F6FB28EA-F68C-4FF4-9B4E-1381B28BA62D}" type="presOf" srcId="{B89AA6C0-3CC8-4EEC-81DB-40E8ADC04F3A}" destId="{F94EA915-B33C-431A-8FD2-D37086CF33DE}" srcOrd="0" destOrd="0" presId="urn:microsoft.com/office/officeart/2005/8/layout/hProcess11"/>
    <dgm:cxn modelId="{0103EC11-84A5-4633-B0CC-750EDE6048C2}" type="presOf" srcId="{55FFF077-474B-4D88-913A-C77F05BD8F2C}" destId="{02677F8D-1C7D-497B-AC69-4BF092E2E524}" srcOrd="0" destOrd="0" presId="urn:microsoft.com/office/officeart/2005/8/layout/hProcess11"/>
    <dgm:cxn modelId="{0E6697BE-D20C-4721-B088-041CDDC46185}" srcId="{B89AA6C0-3CC8-4EEC-81DB-40E8ADC04F3A}" destId="{6931089E-B04E-4006-91E2-81725A5DAB71}" srcOrd="2" destOrd="0" parTransId="{8A18FE1F-11C0-40F7-8BA3-28274953548A}" sibTransId="{F6F6A686-B511-4598-8703-B0420D3DC91B}"/>
    <dgm:cxn modelId="{D7B1F898-A828-496C-BCFE-519D6E891D84}" srcId="{B89AA6C0-3CC8-4EEC-81DB-40E8ADC04F3A}" destId="{F4CE1674-1423-42A7-B787-3665D8358078}" srcOrd="0" destOrd="0" parTransId="{2A7853A5-2049-4031-999E-B577264DE9C5}" sibTransId="{10A9532E-2304-4D71-BB1D-AED4708E79C7}"/>
    <dgm:cxn modelId="{220391CA-AFA9-458F-B96E-A8A29D120140}" srcId="{B89AA6C0-3CC8-4EEC-81DB-40E8ADC04F3A}" destId="{55FFF077-474B-4D88-913A-C77F05BD8F2C}" srcOrd="1" destOrd="0" parTransId="{EF8F6C7E-D1F1-4E2D-B216-EBE5448A117D}" sibTransId="{89C65C4E-FC41-44C5-B300-934555C94035}"/>
    <dgm:cxn modelId="{41D59DC2-9C2F-45B3-9542-176BE1E6BE10}" type="presOf" srcId="{6931089E-B04E-4006-91E2-81725A5DAB71}" destId="{D886A328-2C83-4E93-AEE3-783B526AB992}" srcOrd="0" destOrd="0" presId="urn:microsoft.com/office/officeart/2005/8/layout/hProcess11"/>
    <dgm:cxn modelId="{A075BE3A-C008-40B5-A5B1-C49BC6A091C5}" type="presParOf" srcId="{F94EA915-B33C-431A-8FD2-D37086CF33DE}" destId="{96B437BD-4841-4AB2-AB3C-D10E994983C9}" srcOrd="0" destOrd="0" presId="urn:microsoft.com/office/officeart/2005/8/layout/hProcess11"/>
    <dgm:cxn modelId="{8C504A96-2339-43D1-8708-46BCB6DCBDE7}" type="presParOf" srcId="{F94EA915-B33C-431A-8FD2-D37086CF33DE}" destId="{1C838792-D52E-41DE-B778-7A66BFEED441}" srcOrd="1" destOrd="0" presId="urn:microsoft.com/office/officeart/2005/8/layout/hProcess11"/>
    <dgm:cxn modelId="{2C6F26B5-3455-40CD-93F4-AE98DE654928}" type="presParOf" srcId="{1C838792-D52E-41DE-B778-7A66BFEED441}" destId="{9A83F6B9-C3B3-489E-88EE-1830F6B0ED96}" srcOrd="0" destOrd="0" presId="urn:microsoft.com/office/officeart/2005/8/layout/hProcess11"/>
    <dgm:cxn modelId="{EADB778F-37F0-4783-889B-0F5EB46470B6}" type="presParOf" srcId="{9A83F6B9-C3B3-489E-88EE-1830F6B0ED96}" destId="{ED1C3B59-EDDD-4A92-ADF4-7112A44D22FA}" srcOrd="0" destOrd="0" presId="urn:microsoft.com/office/officeart/2005/8/layout/hProcess11"/>
    <dgm:cxn modelId="{BD9264B8-EB12-40B2-A6DF-4D5094D1AA51}" type="presParOf" srcId="{9A83F6B9-C3B3-489E-88EE-1830F6B0ED96}" destId="{692B5F64-5CD7-4972-9256-E26029981AD3}" srcOrd="1" destOrd="0" presId="urn:microsoft.com/office/officeart/2005/8/layout/hProcess11"/>
    <dgm:cxn modelId="{D23EFD57-10D2-484D-AC26-C00620B13B57}" type="presParOf" srcId="{9A83F6B9-C3B3-489E-88EE-1830F6B0ED96}" destId="{17F0F793-AFB2-4F4C-BCD0-D8616E5393A6}" srcOrd="2" destOrd="0" presId="urn:microsoft.com/office/officeart/2005/8/layout/hProcess11"/>
    <dgm:cxn modelId="{ED9E6032-C9DA-4AD7-A69A-4F5DF9227F16}" type="presParOf" srcId="{1C838792-D52E-41DE-B778-7A66BFEED441}" destId="{0A8FFF9D-BFD6-4018-BABF-BDE0EF309742}" srcOrd="1" destOrd="0" presId="urn:microsoft.com/office/officeart/2005/8/layout/hProcess11"/>
    <dgm:cxn modelId="{C4E8887D-835C-48ED-A647-67C8DBCAE426}" type="presParOf" srcId="{1C838792-D52E-41DE-B778-7A66BFEED441}" destId="{69563949-2F2A-42A3-B27B-701EB826EE67}" srcOrd="2" destOrd="0" presId="urn:microsoft.com/office/officeart/2005/8/layout/hProcess11"/>
    <dgm:cxn modelId="{214CC217-3AE2-43DF-817B-B5468058D931}" type="presParOf" srcId="{69563949-2F2A-42A3-B27B-701EB826EE67}" destId="{02677F8D-1C7D-497B-AC69-4BF092E2E524}" srcOrd="0" destOrd="0" presId="urn:microsoft.com/office/officeart/2005/8/layout/hProcess11"/>
    <dgm:cxn modelId="{1A1DD2FF-237A-4285-9E5E-A871CAE65BD5}" type="presParOf" srcId="{69563949-2F2A-42A3-B27B-701EB826EE67}" destId="{FE5B8490-E94A-4A1F-B0B7-C9225E56D7FA}" srcOrd="1" destOrd="0" presId="urn:microsoft.com/office/officeart/2005/8/layout/hProcess11"/>
    <dgm:cxn modelId="{DAB71607-C671-498F-85B7-7A8DC2646F31}" type="presParOf" srcId="{69563949-2F2A-42A3-B27B-701EB826EE67}" destId="{5B4D1FAA-42A0-47F9-BB65-5C39E61A8310}" srcOrd="2" destOrd="0" presId="urn:microsoft.com/office/officeart/2005/8/layout/hProcess11"/>
    <dgm:cxn modelId="{1703459F-8757-4CD8-A015-865B8DD1D952}" type="presParOf" srcId="{1C838792-D52E-41DE-B778-7A66BFEED441}" destId="{6268EBC9-5F0D-400E-96E0-3A51A5E9BE0F}" srcOrd="3" destOrd="0" presId="urn:microsoft.com/office/officeart/2005/8/layout/hProcess11"/>
    <dgm:cxn modelId="{BF3F5215-D563-4F60-BB04-2BF5A4D4C2E0}" type="presParOf" srcId="{1C838792-D52E-41DE-B778-7A66BFEED441}" destId="{0791BC46-C85E-4B98-BA57-5873FC5320F3}" srcOrd="4" destOrd="0" presId="urn:microsoft.com/office/officeart/2005/8/layout/hProcess11"/>
    <dgm:cxn modelId="{938641B4-4AE8-49BD-8F64-070BFC904814}" type="presParOf" srcId="{0791BC46-C85E-4B98-BA57-5873FC5320F3}" destId="{D886A328-2C83-4E93-AEE3-783B526AB992}" srcOrd="0" destOrd="0" presId="urn:microsoft.com/office/officeart/2005/8/layout/hProcess11"/>
    <dgm:cxn modelId="{7A1EED1F-C91D-4852-B3C2-50A9A080EE9C}" type="presParOf" srcId="{0791BC46-C85E-4B98-BA57-5873FC5320F3}" destId="{DEC9F4BB-40A3-4E69-906C-A9F1755BEC68}" srcOrd="1" destOrd="0" presId="urn:microsoft.com/office/officeart/2005/8/layout/hProcess11"/>
    <dgm:cxn modelId="{1869338E-781A-4BC7-9FE1-C50A52FC10FD}" type="presParOf" srcId="{0791BC46-C85E-4B98-BA57-5873FC5320F3}" destId="{F7CCBB8F-14EE-4CB8-BB6A-73E2635124F2}" srcOrd="2" destOrd="0" presId="urn:microsoft.com/office/officeart/2005/8/layout/hProcess11"/>
    <dgm:cxn modelId="{54218F0F-95C5-429F-8912-E6831E620A56}" type="presParOf" srcId="{1C838792-D52E-41DE-B778-7A66BFEED441}" destId="{8045A685-3ED3-411D-AC35-EDF3B55C91A8}" srcOrd="5" destOrd="0" presId="urn:microsoft.com/office/officeart/2005/8/layout/hProcess11"/>
    <dgm:cxn modelId="{4C0A7A60-B548-4734-8F4F-5D3663B2E469}" type="presParOf" srcId="{1C838792-D52E-41DE-B778-7A66BFEED441}" destId="{5A99C6CB-C64F-4856-B4B2-AF2154952B83}" srcOrd="6" destOrd="0" presId="urn:microsoft.com/office/officeart/2005/8/layout/hProcess11"/>
    <dgm:cxn modelId="{6DEA2478-B3F8-486D-A712-0610CE63258B}" type="presParOf" srcId="{5A99C6CB-C64F-4856-B4B2-AF2154952B83}" destId="{9FD05628-ED45-43CE-94D4-1FC21DFF6895}" srcOrd="0" destOrd="0" presId="urn:microsoft.com/office/officeart/2005/8/layout/hProcess11"/>
    <dgm:cxn modelId="{4F4F21AC-186A-42C5-A47A-A33C08794807}" type="presParOf" srcId="{5A99C6CB-C64F-4856-B4B2-AF2154952B83}" destId="{0A0A4AA7-1A29-4484-9CC7-A3D0D009790F}" srcOrd="1" destOrd="0" presId="urn:microsoft.com/office/officeart/2005/8/layout/hProcess11"/>
    <dgm:cxn modelId="{34E4715F-56EE-4DFC-9F62-B7E97F7E246C}" type="presParOf" srcId="{5A99C6CB-C64F-4856-B4B2-AF2154952B83}" destId="{DEA91049-619D-4715-8607-25CA37194079}" srcOrd="2" destOrd="0" presId="urn:microsoft.com/office/officeart/2005/8/layout/hProcess11"/>
    <dgm:cxn modelId="{9FEC6F12-2E3B-40E6-AA15-4ED415681A5E}" type="presParOf" srcId="{1C838792-D52E-41DE-B778-7A66BFEED441}" destId="{5BFA8946-6B0B-4FF2-8088-C710E7C66CC7}" srcOrd="7" destOrd="0" presId="urn:microsoft.com/office/officeart/2005/8/layout/hProcess11"/>
    <dgm:cxn modelId="{09BC9721-D96F-4514-B191-DD8FC540CCE9}" type="presParOf" srcId="{1C838792-D52E-41DE-B778-7A66BFEED441}" destId="{5002436D-F3C9-4DF0-9361-99E5C797EAA0}" srcOrd="8" destOrd="0" presId="urn:microsoft.com/office/officeart/2005/8/layout/hProcess11"/>
    <dgm:cxn modelId="{C66842F2-83CA-4EEB-A1E4-915B96413151}" type="presParOf" srcId="{5002436D-F3C9-4DF0-9361-99E5C797EAA0}" destId="{CC6D13C1-296E-4FCD-B850-BD387B5B72BE}" srcOrd="0" destOrd="0" presId="urn:microsoft.com/office/officeart/2005/8/layout/hProcess11"/>
    <dgm:cxn modelId="{60CCF7C9-61A0-433B-B497-E4FA1E72B500}" type="presParOf" srcId="{5002436D-F3C9-4DF0-9361-99E5C797EAA0}" destId="{2D514F71-44F7-4C2F-8995-2CBCEBC8706E}" srcOrd="1" destOrd="0" presId="urn:microsoft.com/office/officeart/2005/8/layout/hProcess11"/>
    <dgm:cxn modelId="{53CC6F65-39A8-4A07-8B33-2ABEB6024F7A}" type="presParOf" srcId="{5002436D-F3C9-4DF0-9361-99E5C797EAA0}" destId="{1AC160CB-9833-48FC-A969-C2EE663835F5}" srcOrd="2" destOrd="0" presId="urn:microsoft.com/office/officeart/2005/8/layout/hProcess1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8750296-535E-4987-ADBE-CC6B3D3265E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40305-33AB-40B5-A0DB-050E8C1CC3C5}" type="slidenum">
              <a:rPr lang="en-US"/>
              <a:pPr/>
              <a:t>0</a:t>
            </a:fld>
            <a:endParaRPr lang="en-US"/>
          </a:p>
        </p:txBody>
      </p:sp>
      <p:sp>
        <p:nvSpPr>
          <p:cNvPr id="11266" name="Rectangle 2"/>
          <p:cNvSpPr>
            <a:spLocks noGrp="1" noRot="1" noChangeAspect="1" noChangeArrowheads="1" noTextEdit="1"/>
          </p:cNvSpPr>
          <p:nvPr>
            <p:ph type="sldImg"/>
          </p:nvPr>
        </p:nvSpPr>
        <p:spPr>
          <a:xfrm>
            <a:off x="1144588" y="685800"/>
            <a:ext cx="4572000" cy="3429000"/>
          </a:xfrm>
          <a:ln/>
        </p:spPr>
      </p:sp>
      <p:sp>
        <p:nvSpPr>
          <p:cNvPr id="11267" name="Rectangle 3"/>
          <p:cNvSpPr>
            <a:spLocks noGrp="1" noChangeArrowheads="1"/>
          </p:cNvSpPr>
          <p:nvPr>
            <p:ph type="body" idx="1"/>
          </p:nvPr>
        </p:nvSpPr>
        <p:spPr>
          <a:xfrm>
            <a:off x="684213" y="4344988"/>
            <a:ext cx="5489575" cy="4113212"/>
          </a:xfrm>
        </p:spPr>
        <p:txBody>
          <a:bodyPr/>
          <a:lstStyle/>
          <a:p>
            <a:pPr>
              <a:buFontTx/>
              <a:buChar cha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Process</a:t>
            </a:r>
            <a:r>
              <a:rPr lang="en-US" baseline="0" dirty="0" smtClean="0"/>
              <a:t> of distillation and hermetic sealing </a:t>
            </a:r>
          </a:p>
          <a:p>
            <a:r>
              <a:rPr lang="en-US" dirty="0" smtClean="0"/>
              <a:t>Formula of the crab – gold</a:t>
            </a:r>
            <a:r>
              <a:rPr lang="en-US" baseline="0" dirty="0" smtClean="0"/>
              <a:t> and copper were seen as tinted metals, adding tint to metals thought to bring closer to gold, this formula likely uses copper salts… but thought to contain the secrets of transmutation</a:t>
            </a:r>
            <a:endParaRPr lang="en-US" dirty="0"/>
          </a:p>
        </p:txBody>
      </p:sp>
      <p:sp>
        <p:nvSpPr>
          <p:cNvPr id="4" name="Slide Number Placeholder 3"/>
          <p:cNvSpPr>
            <a:spLocks noGrp="1"/>
          </p:cNvSpPr>
          <p:nvPr>
            <p:ph type="sldNum" sz="quarter" idx="10"/>
          </p:nvPr>
        </p:nvSpPr>
        <p:spPr/>
        <p:txBody>
          <a:bodyPr/>
          <a:lstStyle/>
          <a:p>
            <a:fld id="{48750296-535E-4987-ADBE-CC6B3D3265E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Mercury and </a:t>
            </a:r>
            <a:r>
              <a:rPr lang="en-US" dirty="0" err="1" smtClean="0"/>
              <a:t>Sulphur</a:t>
            </a:r>
            <a:r>
              <a:rPr lang="en-US" baseline="0" dirty="0" smtClean="0"/>
              <a:t> theory of metals</a:t>
            </a:r>
          </a:p>
          <a:p>
            <a:r>
              <a:rPr lang="en-US" baseline="0" dirty="0" smtClean="0"/>
              <a:t>Stone described as red ore – cinnabar – heat yields </a:t>
            </a:r>
            <a:r>
              <a:rPr lang="en-US" baseline="0" dirty="0" err="1" smtClean="0"/>
              <a:t>lq</a:t>
            </a:r>
            <a:r>
              <a:rPr lang="en-US" baseline="0" dirty="0" smtClean="0"/>
              <a:t>. Mercury (quicksilver) and </a:t>
            </a:r>
            <a:r>
              <a:rPr lang="en-US" baseline="0" dirty="0" err="1" smtClean="0"/>
              <a:t>sulphur</a:t>
            </a:r>
            <a:r>
              <a:rPr lang="en-US" baseline="0" dirty="0" smtClean="0"/>
              <a:t> dioxide gas</a:t>
            </a:r>
            <a:endParaRPr lang="en-US" dirty="0"/>
          </a:p>
        </p:txBody>
      </p:sp>
      <p:sp>
        <p:nvSpPr>
          <p:cNvPr id="4" name="Slide Number Placeholder 3"/>
          <p:cNvSpPr>
            <a:spLocks noGrp="1"/>
          </p:cNvSpPr>
          <p:nvPr>
            <p:ph type="sldNum" sz="quarter" idx="10"/>
          </p:nvPr>
        </p:nvSpPr>
        <p:spPr/>
        <p:txBody>
          <a:bodyPr/>
          <a:lstStyle/>
          <a:p>
            <a:fld id="{48750296-535E-4987-ADBE-CC6B3D3265E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Added philosophy to alchemy</a:t>
            </a:r>
          </a:p>
          <a:p>
            <a:endParaRPr lang="en-US" dirty="0"/>
          </a:p>
        </p:txBody>
      </p:sp>
      <p:sp>
        <p:nvSpPr>
          <p:cNvPr id="4" name="Slide Number Placeholder 3"/>
          <p:cNvSpPr>
            <a:spLocks noGrp="1"/>
          </p:cNvSpPr>
          <p:nvPr>
            <p:ph type="sldNum" sz="quarter" idx="10"/>
          </p:nvPr>
        </p:nvSpPr>
        <p:spPr/>
        <p:txBody>
          <a:bodyPr/>
          <a:lstStyle/>
          <a:p>
            <a:fld id="{48750296-535E-4987-ADBE-CC6B3D3265E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Tria</a:t>
            </a:r>
            <a:r>
              <a:rPr lang="en-US" dirty="0" smtClean="0"/>
              <a:t> Prima</a:t>
            </a:r>
          </a:p>
          <a:p>
            <a:endParaRPr lang="en-US" dirty="0"/>
          </a:p>
        </p:txBody>
      </p:sp>
      <p:sp>
        <p:nvSpPr>
          <p:cNvPr id="4" name="Slide Number Placeholder 3"/>
          <p:cNvSpPr>
            <a:spLocks noGrp="1"/>
          </p:cNvSpPr>
          <p:nvPr>
            <p:ph type="sldNum" sz="quarter" idx="10"/>
          </p:nvPr>
        </p:nvSpPr>
        <p:spPr/>
        <p:txBody>
          <a:bodyPr/>
          <a:lstStyle/>
          <a:p>
            <a:fld id="{48750296-535E-4987-ADBE-CC6B3D3265E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Modern renown </a:t>
            </a:r>
            <a:endParaRPr lang="en-US" dirty="0"/>
          </a:p>
        </p:txBody>
      </p:sp>
      <p:sp>
        <p:nvSpPr>
          <p:cNvPr id="4" name="Slide Number Placeholder 3"/>
          <p:cNvSpPr>
            <a:spLocks noGrp="1"/>
          </p:cNvSpPr>
          <p:nvPr>
            <p:ph type="sldNum" sz="quarter" idx="10"/>
          </p:nvPr>
        </p:nvSpPr>
        <p:spPr/>
        <p:txBody>
          <a:bodyPr/>
          <a:lstStyle/>
          <a:p>
            <a:fld id="{48750296-535E-4987-ADBE-CC6B3D3265E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Variety of symbols</a:t>
            </a:r>
            <a:r>
              <a:rPr lang="en-US" baseline="0" dirty="0" smtClean="0"/>
              <a:t> used in different types of alchemy</a:t>
            </a:r>
          </a:p>
          <a:p>
            <a:r>
              <a:rPr lang="en-US" baseline="0" dirty="0" smtClean="0"/>
              <a:t>Egyptian, Greek, Persian, Chinese, European</a:t>
            </a:r>
          </a:p>
          <a:p>
            <a:r>
              <a:rPr lang="en-US" baseline="0" dirty="0" smtClean="0"/>
              <a:t>Quintessence</a:t>
            </a:r>
            <a:endParaRPr lang="en-US" dirty="0"/>
          </a:p>
        </p:txBody>
      </p:sp>
      <p:sp>
        <p:nvSpPr>
          <p:cNvPr id="4" name="Slide Number Placeholder 3"/>
          <p:cNvSpPr>
            <a:spLocks noGrp="1"/>
          </p:cNvSpPr>
          <p:nvPr>
            <p:ph type="sldNum" sz="quarter" idx="10"/>
          </p:nvPr>
        </p:nvSpPr>
        <p:spPr/>
        <p:txBody>
          <a:bodyPr/>
          <a:lstStyle/>
          <a:p>
            <a:fld id="{48750296-535E-4987-ADBE-CC6B3D3265EB}"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Sophic</a:t>
            </a:r>
            <a:r>
              <a:rPr lang="en-US" dirty="0" smtClean="0"/>
              <a:t> </a:t>
            </a:r>
            <a:r>
              <a:rPr lang="en-US" dirty="0" err="1" smtClean="0"/>
              <a:t>vs</a:t>
            </a:r>
            <a:r>
              <a:rPr lang="en-US" dirty="0" smtClean="0"/>
              <a:t> Elemental</a:t>
            </a:r>
          </a:p>
          <a:p>
            <a:r>
              <a:rPr lang="en-US" dirty="0" smtClean="0"/>
              <a:t>Philosophy</a:t>
            </a:r>
            <a:r>
              <a:rPr lang="en-US" baseline="0" dirty="0" smtClean="0"/>
              <a:t> and Elements joined (Gods to locations and attributes)</a:t>
            </a:r>
          </a:p>
          <a:p>
            <a:endParaRPr lang="en-US" dirty="0"/>
          </a:p>
        </p:txBody>
      </p:sp>
      <p:sp>
        <p:nvSpPr>
          <p:cNvPr id="4" name="Slide Number Placeholder 3"/>
          <p:cNvSpPr>
            <a:spLocks noGrp="1"/>
          </p:cNvSpPr>
          <p:nvPr>
            <p:ph type="sldNum" sz="quarter" idx="10"/>
          </p:nvPr>
        </p:nvSpPr>
        <p:spPr/>
        <p:txBody>
          <a:bodyPr/>
          <a:lstStyle/>
          <a:p>
            <a:fld id="{48750296-535E-4987-ADBE-CC6B3D3265E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Alchemists were always very interested in the fluid metal mercury (a close relative to gold, mercury having the atom number 80, gold having 79). Mercury could dissolve other metals and combine itself with them into </a:t>
            </a:r>
            <a:r>
              <a:rPr lang="en-US" i="1" dirty="0" smtClean="0"/>
              <a:t>amalgams</a:t>
            </a:r>
            <a:r>
              <a:rPr lang="en-US" dirty="0" smtClean="0"/>
              <a:t>, . </a:t>
            </a:r>
            <a:endParaRPr lang="en-US" dirty="0" smtClean="0"/>
          </a:p>
          <a:p>
            <a:r>
              <a:rPr lang="en-US" dirty="0" err="1" smtClean="0"/>
              <a:t>Sophic</a:t>
            </a:r>
            <a:r>
              <a:rPr lang="en-US" baseline="0" dirty="0" smtClean="0"/>
              <a:t> (our) </a:t>
            </a:r>
            <a:r>
              <a:rPr lang="en-US" baseline="0" dirty="0" err="1" smtClean="0"/>
              <a:t>vs</a:t>
            </a:r>
            <a:r>
              <a:rPr lang="en-US" baseline="0" dirty="0" smtClean="0"/>
              <a:t> Elemental</a:t>
            </a:r>
            <a:endParaRPr lang="en-US" dirty="0" smtClean="0"/>
          </a:p>
          <a:p>
            <a:r>
              <a:rPr lang="en-US" dirty="0" smtClean="0"/>
              <a:t>Masculine and Feminine</a:t>
            </a:r>
          </a:p>
          <a:p>
            <a:r>
              <a:rPr lang="en-US" dirty="0" smtClean="0"/>
              <a:t>Osiris</a:t>
            </a:r>
            <a:r>
              <a:rPr lang="en-US" baseline="0" dirty="0" smtClean="0"/>
              <a:t> and Isis</a:t>
            </a:r>
          </a:p>
          <a:p>
            <a:r>
              <a:rPr lang="en-US" baseline="0" dirty="0" smtClean="0"/>
              <a:t>Lion and lioness</a:t>
            </a:r>
          </a:p>
          <a:p>
            <a:r>
              <a:rPr lang="en-US" baseline="0" dirty="0" smtClean="0"/>
              <a:t>Sun and moon</a:t>
            </a:r>
          </a:p>
          <a:p>
            <a:r>
              <a:rPr lang="en-US" baseline="0" dirty="0" smtClean="0"/>
              <a:t>Fire and water</a:t>
            </a:r>
          </a:p>
          <a:p>
            <a:r>
              <a:rPr lang="en-US" baseline="0" dirty="0" smtClean="0"/>
              <a:t>Mind and spirit</a:t>
            </a:r>
          </a:p>
          <a:p>
            <a:r>
              <a:rPr lang="en-US" baseline="0" dirty="0" smtClean="0"/>
              <a:t>Made union through that which is inflexible… man</a:t>
            </a:r>
          </a:p>
          <a:p>
            <a:r>
              <a:rPr lang="en-US" baseline="0" dirty="0" smtClean="0"/>
              <a:t>Greek theory that opposites are impossible to join (</a:t>
            </a:r>
            <a:r>
              <a:rPr lang="en-US" baseline="0" dirty="0" err="1" smtClean="0"/>
              <a:t>sophic</a:t>
            </a:r>
            <a:r>
              <a:rPr lang="en-US" baseline="0" dirty="0" smtClean="0"/>
              <a:t> or elemental)</a:t>
            </a:r>
          </a:p>
          <a:p>
            <a:r>
              <a:rPr lang="en-US" baseline="0" dirty="0" smtClean="0"/>
              <a:t>Philosophy and Elements were joined</a:t>
            </a:r>
            <a:endParaRPr lang="en-US" dirty="0" smtClean="0"/>
          </a:p>
          <a:p>
            <a:endParaRPr lang="en-US" dirty="0"/>
          </a:p>
        </p:txBody>
      </p:sp>
      <p:sp>
        <p:nvSpPr>
          <p:cNvPr id="4" name="Slide Number Placeholder 3"/>
          <p:cNvSpPr>
            <a:spLocks noGrp="1"/>
          </p:cNvSpPr>
          <p:nvPr>
            <p:ph type="sldNum" sz="quarter" idx="10"/>
          </p:nvPr>
        </p:nvSpPr>
        <p:spPr/>
        <p:txBody>
          <a:bodyPr/>
          <a:lstStyle/>
          <a:p>
            <a:fld id="{48750296-535E-4987-ADBE-CC6B3D3265E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25" name="Rectangle 9"/>
          <p:cNvSpPr>
            <a:spLocks noGrp="1" noChangeArrowheads="1"/>
          </p:cNvSpPr>
          <p:nvPr>
            <p:ph type="ctrTitle"/>
          </p:nvPr>
        </p:nvSpPr>
        <p:spPr>
          <a:xfrm>
            <a:off x="1143000" y="3048000"/>
            <a:ext cx="7194550" cy="1125538"/>
          </a:xfrm>
        </p:spPr>
        <p:txBody>
          <a:bodyPr/>
          <a:lstStyle>
            <a:lvl1pPr>
              <a:defRPr>
                <a:solidFill>
                  <a:schemeClr val="tx1"/>
                </a:solidFill>
                <a:latin typeface="Georgia" pitchFamily="18" charset="0"/>
              </a:defRPr>
            </a:lvl1pPr>
          </a:lstStyle>
          <a:p>
            <a:r>
              <a:rPr lang="en-US" smtClean="0"/>
              <a:t>Click to edit Master title style</a:t>
            </a:r>
            <a:endParaRPr lang="en-US"/>
          </a:p>
        </p:txBody>
      </p:sp>
      <p:sp>
        <p:nvSpPr>
          <p:cNvPr id="9226" name="Rectangle 10"/>
          <p:cNvSpPr>
            <a:spLocks noGrp="1" noChangeArrowheads="1"/>
          </p:cNvSpPr>
          <p:nvPr>
            <p:ph type="subTitle" idx="1"/>
          </p:nvPr>
        </p:nvSpPr>
        <p:spPr>
          <a:xfrm>
            <a:off x="1216025" y="4484688"/>
            <a:ext cx="5924550" cy="1430337"/>
          </a:xfrm>
        </p:spPr>
        <p:txBody>
          <a:bodyPr/>
          <a:lstStyle>
            <a:lvl1pPr>
              <a:spcBef>
                <a:spcPct val="0"/>
              </a:spcBef>
              <a:spcAft>
                <a:spcPct val="0"/>
              </a:spcAft>
              <a:defRPr b="1">
                <a:latin typeface="Georgia" pitchFamily="18" charset="0"/>
              </a:defRPr>
            </a:lvl1pPr>
          </a:lstStyle>
          <a:p>
            <a:r>
              <a:rPr lang="en-US" smtClean="0"/>
              <a:t>Click to edit Master subtitle style</a:t>
            </a:r>
            <a:endParaRPr lang="en-US"/>
          </a:p>
        </p:txBody>
      </p:sp>
      <p:pic>
        <p:nvPicPr>
          <p:cNvPr id="9231" name="Picture 15"/>
          <p:cNvPicPr preferRelativeResize="0">
            <a:picLocks noChangeArrowheads="1"/>
          </p:cNvPicPr>
          <p:nvPr/>
        </p:nvPicPr>
        <p:blipFill>
          <a:blip r:embed="rId2"/>
          <a:srcRect l="40842" t="48833"/>
          <a:stretch>
            <a:fillRect/>
          </a:stretch>
        </p:blipFill>
        <p:spPr bwMode="auto">
          <a:xfrm>
            <a:off x="0" y="6491288"/>
            <a:ext cx="9142413" cy="384175"/>
          </a:xfrm>
          <a:prstGeom prst="rect">
            <a:avLst/>
          </a:prstGeom>
          <a:noFill/>
          <a:ln w="9525">
            <a:noFill/>
            <a:miter lim="800000"/>
            <a:headEnd/>
            <a:tailEnd/>
          </a:ln>
          <a:effectLst/>
        </p:spPr>
      </p:pic>
      <p:sp>
        <p:nvSpPr>
          <p:cNvPr id="9234" name="Text Box 18"/>
          <p:cNvSpPr txBox="1">
            <a:spLocks noChangeArrowheads="1"/>
          </p:cNvSpPr>
          <p:nvPr/>
        </p:nvSpPr>
        <p:spPr bwMode="auto">
          <a:xfrm>
            <a:off x="5924550" y="6559550"/>
            <a:ext cx="3219450" cy="205184"/>
          </a:xfrm>
          <a:prstGeom prst="rect">
            <a:avLst/>
          </a:prstGeom>
          <a:noFill/>
          <a:ln w="9525">
            <a:noFill/>
            <a:miter lim="800000"/>
            <a:headEnd/>
            <a:tailEnd/>
          </a:ln>
          <a:effectLst/>
        </p:spPr>
        <p:txBody>
          <a:bodyPr wrap="square">
            <a:spAutoFit/>
          </a:bodyPr>
          <a:lstStyle/>
          <a:p>
            <a:pPr eaLnBrk="0" hangingPunct="0">
              <a:spcBef>
                <a:spcPct val="50000"/>
              </a:spcBef>
            </a:pPr>
            <a:r>
              <a:rPr lang="en-US" sz="700" b="1" dirty="0" smtClean="0">
                <a:solidFill>
                  <a:schemeClr val="bg1"/>
                </a:solidFill>
                <a:latin typeface="Georgia" pitchFamily="18" charset="0"/>
              </a:rPr>
              <a:t>912 Judah Street </a:t>
            </a:r>
            <a:r>
              <a:rPr lang="en-US" sz="1100" b="1" baseline="10000" dirty="0" smtClean="0">
                <a:solidFill>
                  <a:schemeClr val="bg1"/>
                </a:solidFill>
                <a:latin typeface="Georgia" pitchFamily="18" charset="0"/>
              </a:rPr>
              <a:t> </a:t>
            </a:r>
            <a:r>
              <a:rPr lang="en-US" sz="700" b="1" dirty="0" smtClean="0">
                <a:solidFill>
                  <a:schemeClr val="bg1"/>
                </a:solidFill>
                <a:latin typeface="Georgia" pitchFamily="18" charset="0"/>
              </a:rPr>
              <a:t>  San </a:t>
            </a:r>
            <a:r>
              <a:rPr lang="en-US" sz="700" b="1" dirty="0">
                <a:solidFill>
                  <a:schemeClr val="bg1"/>
                </a:solidFill>
                <a:latin typeface="Georgia" pitchFamily="18" charset="0"/>
              </a:rPr>
              <a:t>Francisco, CA   </a:t>
            </a:r>
            <a:r>
              <a:rPr lang="en-US" sz="700" b="1" dirty="0" smtClean="0">
                <a:solidFill>
                  <a:schemeClr val="bg1"/>
                </a:solidFill>
                <a:latin typeface="Georgia" pitchFamily="18" charset="0"/>
              </a:rPr>
              <a:t>94122    410.258.0208</a:t>
            </a:r>
            <a:endParaRPr lang="en-US" sz="700" b="1" dirty="0">
              <a:solidFill>
                <a:schemeClr val="bg1"/>
              </a:solidFill>
              <a:latin typeface="Georgia" pitchFamily="18" charset="0"/>
            </a:endParaRPr>
          </a:p>
        </p:txBody>
      </p:sp>
      <p:sp>
        <p:nvSpPr>
          <p:cNvPr id="9232" name="Text Box 16"/>
          <p:cNvSpPr txBox="1">
            <a:spLocks noChangeArrowheads="1"/>
          </p:cNvSpPr>
          <p:nvPr/>
        </p:nvSpPr>
        <p:spPr bwMode="gray">
          <a:xfrm>
            <a:off x="381000" y="6543675"/>
            <a:ext cx="1499128" cy="215444"/>
          </a:xfrm>
          <a:prstGeom prst="rect">
            <a:avLst/>
          </a:prstGeom>
          <a:noFill/>
          <a:ln w="9525">
            <a:noFill/>
            <a:miter lim="800000"/>
            <a:headEnd/>
            <a:tailEnd/>
          </a:ln>
          <a:effectLst/>
        </p:spPr>
        <p:txBody>
          <a:bodyPr wrap="none" anchor="ctr">
            <a:spAutoFit/>
          </a:bodyPr>
          <a:lstStyle/>
          <a:p>
            <a:pPr eaLnBrk="0" hangingPunct="0">
              <a:spcBef>
                <a:spcPct val="50000"/>
              </a:spcBef>
            </a:pPr>
            <a:r>
              <a:rPr lang="en-US" sz="800" dirty="0">
                <a:solidFill>
                  <a:schemeClr val="bg1"/>
                </a:solidFill>
                <a:latin typeface="Georgia" pitchFamily="18" charset="0"/>
              </a:rPr>
              <a:t>© </a:t>
            </a:r>
            <a:r>
              <a:rPr lang="en-US" sz="800" dirty="0" smtClean="0">
                <a:solidFill>
                  <a:schemeClr val="bg1"/>
                </a:solidFill>
                <a:latin typeface="Georgia" pitchFamily="18" charset="0"/>
              </a:rPr>
              <a:t>2010</a:t>
            </a:r>
            <a:r>
              <a:rPr lang="en-US" sz="800" baseline="0" dirty="0" smtClean="0">
                <a:solidFill>
                  <a:schemeClr val="bg1"/>
                </a:solidFill>
                <a:latin typeface="Georgia" pitchFamily="18" charset="0"/>
              </a:rPr>
              <a:t> </a:t>
            </a:r>
            <a:r>
              <a:rPr lang="en-US" sz="800" dirty="0" smtClean="0">
                <a:solidFill>
                  <a:schemeClr val="bg1"/>
                </a:solidFill>
                <a:latin typeface="Georgia" pitchFamily="18" charset="0"/>
              </a:rPr>
              <a:t>Jordan Tyler Yelinek</a:t>
            </a:r>
            <a:endParaRPr lang="en-US" sz="800" dirty="0">
              <a:solidFill>
                <a:schemeClr val="bg1"/>
              </a:solidFill>
              <a:latin typeface="Georgia" pitchFamily="18" charset="0"/>
            </a:endParaRPr>
          </a:p>
        </p:txBody>
      </p:sp>
      <p:sp>
        <p:nvSpPr>
          <p:cNvPr id="9237" name="AutoShape 21"/>
          <p:cNvSpPr>
            <a:spLocks noChangeArrowheads="1"/>
          </p:cNvSpPr>
          <p:nvPr/>
        </p:nvSpPr>
        <p:spPr bwMode="auto">
          <a:xfrm>
            <a:off x="6803066" y="6610350"/>
            <a:ext cx="20638" cy="125413"/>
          </a:xfrm>
          <a:prstGeom prst="roundRect">
            <a:avLst>
              <a:gd name="adj" fmla="val 16667"/>
            </a:avLst>
          </a:prstGeom>
          <a:solidFill>
            <a:srgbClr val="BAD1E8"/>
          </a:solidFill>
          <a:ln w="9525">
            <a:noFill/>
            <a:round/>
            <a:headEnd/>
            <a:tailEnd/>
          </a:ln>
          <a:effectLst/>
        </p:spPr>
        <p:txBody>
          <a:bodyPr wrap="none" anchor="ctr"/>
          <a:lstStyle/>
          <a:p>
            <a:pPr algn="ctr" eaLnBrk="0" hangingPunct="0"/>
            <a:endParaRPr lang="en-US" sz="2400">
              <a:solidFill>
                <a:schemeClr val="bg1"/>
              </a:solidFill>
              <a:latin typeface="Georgia" pitchFamily="18" charset="0"/>
            </a:endParaRPr>
          </a:p>
        </p:txBody>
      </p:sp>
      <p:sp>
        <p:nvSpPr>
          <p:cNvPr id="20" name="Rectangle 19"/>
          <p:cNvSpPr/>
          <p:nvPr userDrawn="1"/>
        </p:nvSpPr>
        <p:spPr>
          <a:xfrm>
            <a:off x="0" y="0"/>
            <a:ext cx="9144000" cy="1828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Georgia" pitchFamily="18" charset="0"/>
            </a:endParaRPr>
          </a:p>
        </p:txBody>
      </p:sp>
      <p:pic>
        <p:nvPicPr>
          <p:cNvPr id="13" name="Picture 9"/>
          <p:cNvPicPr>
            <a:picLocks noChangeAspect="1" noChangeArrowheads="1"/>
          </p:cNvPicPr>
          <p:nvPr userDrawn="1"/>
        </p:nvPicPr>
        <p:blipFill>
          <a:blip r:embed="rId2"/>
          <a:srcRect l="41522" r="381" b="66287"/>
          <a:stretch>
            <a:fillRect/>
          </a:stretch>
        </p:blipFill>
        <p:spPr bwMode="auto">
          <a:xfrm>
            <a:off x="0" y="1"/>
            <a:ext cx="9144000" cy="1850064"/>
          </a:xfrm>
          <a:prstGeom prst="rect">
            <a:avLst/>
          </a:prstGeom>
          <a:noFill/>
          <a:ln w="9525" algn="ctr">
            <a:noFill/>
            <a:miter lim="800000"/>
            <a:headEnd/>
            <a:tailEnd/>
          </a:ln>
          <a:effectLst/>
        </p:spPr>
      </p:pic>
      <p:pic>
        <p:nvPicPr>
          <p:cNvPr id="19" name="Picture 18" descr="Square-compass2.png"/>
          <p:cNvPicPr>
            <a:picLocks noChangeAspect="1"/>
          </p:cNvPicPr>
          <p:nvPr userDrawn="1"/>
        </p:nvPicPr>
        <p:blipFill>
          <a:blip r:embed="rId3"/>
          <a:stretch>
            <a:fillRect/>
          </a:stretch>
        </p:blipFill>
        <p:spPr>
          <a:xfrm>
            <a:off x="280988" y="95697"/>
            <a:ext cx="1624012" cy="1624012"/>
          </a:xfrm>
          <a:prstGeom prst="rect">
            <a:avLst/>
          </a:prstGeom>
          <a:effectLst/>
        </p:spPr>
      </p:pic>
      <p:sp>
        <p:nvSpPr>
          <p:cNvPr id="21" name="AutoShape 21"/>
          <p:cNvSpPr>
            <a:spLocks noChangeArrowheads="1"/>
          </p:cNvSpPr>
          <p:nvPr userDrawn="1"/>
        </p:nvSpPr>
        <p:spPr bwMode="auto">
          <a:xfrm>
            <a:off x="8056562" y="6610350"/>
            <a:ext cx="20638" cy="125413"/>
          </a:xfrm>
          <a:prstGeom prst="roundRect">
            <a:avLst>
              <a:gd name="adj" fmla="val 16667"/>
            </a:avLst>
          </a:prstGeom>
          <a:solidFill>
            <a:srgbClr val="BAD1E8"/>
          </a:solidFill>
          <a:ln w="9525">
            <a:noFill/>
            <a:round/>
            <a:headEnd/>
            <a:tailEnd/>
          </a:ln>
          <a:effectLst/>
        </p:spPr>
        <p:txBody>
          <a:bodyPr wrap="none" anchor="ctr"/>
          <a:lstStyle/>
          <a:p>
            <a:pPr algn="ctr" eaLnBrk="0" hangingPunct="0"/>
            <a:endParaRPr lang="en-US" sz="2400">
              <a:solidFill>
                <a:schemeClr val="bg1"/>
              </a:solidFill>
              <a:latin typeface="Georgia" pitchFamily="18"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47625"/>
            <a:ext cx="2151063" cy="6389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875" y="47625"/>
            <a:ext cx="6305550" cy="6389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600200"/>
            <a:ext cx="20955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341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875" y="1090613"/>
            <a:ext cx="4227513" cy="534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090613"/>
            <a:ext cx="4229100" cy="534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13"/>
          <a:srcRect l="41522" r="381" b="66287"/>
          <a:stretch>
            <a:fillRect/>
          </a:stretch>
        </p:blipFill>
        <p:spPr bwMode="auto">
          <a:xfrm>
            <a:off x="0" y="6477000"/>
            <a:ext cx="9144000" cy="381000"/>
          </a:xfrm>
          <a:prstGeom prst="rect">
            <a:avLst/>
          </a:prstGeom>
          <a:noFill/>
          <a:ln w="9525" algn="ctr">
            <a:noFill/>
            <a:miter lim="800000"/>
            <a:headEnd/>
            <a:tailEnd/>
          </a:ln>
          <a:effectLst/>
        </p:spPr>
      </p:pic>
      <p:pic>
        <p:nvPicPr>
          <p:cNvPr id="8201" name="Picture 9"/>
          <p:cNvPicPr>
            <a:picLocks noChangeAspect="1" noChangeArrowheads="1"/>
          </p:cNvPicPr>
          <p:nvPr userDrawn="1"/>
        </p:nvPicPr>
        <p:blipFill>
          <a:blip r:embed="rId13"/>
          <a:srcRect l="41522" r="381" b="66287"/>
          <a:stretch>
            <a:fillRect/>
          </a:stretch>
        </p:blipFill>
        <p:spPr bwMode="auto">
          <a:xfrm>
            <a:off x="0" y="1"/>
            <a:ext cx="9144000" cy="381000"/>
          </a:xfrm>
          <a:prstGeom prst="rect">
            <a:avLst/>
          </a:prstGeom>
          <a:noFill/>
          <a:ln w="9525" algn="ctr">
            <a:noFill/>
            <a:miter lim="800000"/>
            <a:headEnd/>
            <a:tailEnd/>
          </a:ln>
          <a:effectLst/>
        </p:spPr>
      </p:pic>
      <p:sp>
        <p:nvSpPr>
          <p:cNvPr id="8195" name="Rectangle 3"/>
          <p:cNvSpPr>
            <a:spLocks noGrp="1" noChangeArrowheads="1"/>
          </p:cNvSpPr>
          <p:nvPr>
            <p:ph type="title"/>
          </p:nvPr>
        </p:nvSpPr>
        <p:spPr bwMode="auto">
          <a:xfrm>
            <a:off x="228600" y="457200"/>
            <a:ext cx="8609013"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98" name="Rectangle 6"/>
          <p:cNvSpPr>
            <a:spLocks noGrp="1" noChangeArrowheads="1"/>
          </p:cNvSpPr>
          <p:nvPr>
            <p:ph type="body" idx="1"/>
          </p:nvPr>
        </p:nvSpPr>
        <p:spPr bwMode="auto">
          <a:xfrm>
            <a:off x="269875" y="1143000"/>
            <a:ext cx="8609013" cy="51054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199" name="Text Box 7"/>
          <p:cNvSpPr txBox="1">
            <a:spLocks noChangeArrowheads="1"/>
          </p:cNvSpPr>
          <p:nvPr/>
        </p:nvSpPr>
        <p:spPr bwMode="gray">
          <a:xfrm>
            <a:off x="3751102" y="6553200"/>
            <a:ext cx="1664238" cy="230832"/>
          </a:xfrm>
          <a:prstGeom prst="rect">
            <a:avLst/>
          </a:prstGeom>
          <a:noFill/>
          <a:ln w="9525">
            <a:noFill/>
            <a:miter lim="800000"/>
            <a:headEnd/>
            <a:tailEnd/>
          </a:ln>
          <a:effectLst/>
        </p:spPr>
        <p:txBody>
          <a:bodyPr wrap="none" anchor="ctr">
            <a:spAutoFit/>
          </a:bodyPr>
          <a:lstStyle/>
          <a:p>
            <a:pPr eaLnBrk="0" hangingPunct="0">
              <a:spcBef>
                <a:spcPct val="50000"/>
              </a:spcBef>
            </a:pPr>
            <a:r>
              <a:rPr lang="en-US" sz="900" dirty="0">
                <a:solidFill>
                  <a:schemeClr val="bg1"/>
                </a:solidFill>
                <a:latin typeface="Georgia" pitchFamily="18" charset="0"/>
              </a:rPr>
              <a:t>© </a:t>
            </a:r>
            <a:r>
              <a:rPr lang="en-US" sz="900" dirty="0" smtClean="0">
                <a:solidFill>
                  <a:schemeClr val="bg1"/>
                </a:solidFill>
                <a:latin typeface="Georgia" pitchFamily="18" charset="0"/>
              </a:rPr>
              <a:t>2010 Jordan Tyler Yelinek</a:t>
            </a:r>
            <a:endParaRPr lang="en-US" sz="900" dirty="0">
              <a:solidFill>
                <a:schemeClr val="bg1"/>
              </a:solidFill>
              <a:latin typeface="Georgia" pitchFamily="18" charset="0"/>
            </a:endParaRPr>
          </a:p>
        </p:txBody>
      </p:sp>
      <p:sp>
        <p:nvSpPr>
          <p:cNvPr id="8200" name="Rectangle 8"/>
          <p:cNvSpPr>
            <a:spLocks noChangeArrowheads="1"/>
          </p:cNvSpPr>
          <p:nvPr/>
        </p:nvSpPr>
        <p:spPr bwMode="auto">
          <a:xfrm>
            <a:off x="6562725" y="6534150"/>
            <a:ext cx="2590800" cy="438150"/>
          </a:xfrm>
          <a:prstGeom prst="rect">
            <a:avLst/>
          </a:prstGeom>
          <a:noFill/>
          <a:ln w="9525">
            <a:noFill/>
            <a:miter lim="800000"/>
            <a:headEnd/>
            <a:tailEnd/>
          </a:ln>
          <a:effectLst/>
        </p:spPr>
        <p:txBody>
          <a:bodyPr/>
          <a:lstStyle/>
          <a:p>
            <a:pPr algn="r" eaLnBrk="0" hangingPunct="0">
              <a:lnSpc>
                <a:spcPct val="90000"/>
              </a:lnSpc>
            </a:pPr>
            <a:fld id="{E66C54E6-561E-4721-AC30-9EA433E0B01F}" type="slidenum">
              <a:rPr lang="en-US" sz="1100">
                <a:solidFill>
                  <a:schemeClr val="bg1"/>
                </a:solidFill>
                <a:latin typeface="Georgia" pitchFamily="18" charset="0"/>
              </a:rPr>
              <a:pPr algn="r" eaLnBrk="0" hangingPunct="0">
                <a:lnSpc>
                  <a:spcPct val="90000"/>
                </a:lnSpc>
              </a:pPr>
              <a:t>‹#›</a:t>
            </a:fld>
            <a:endParaRPr lang="en-US" sz="1100" dirty="0">
              <a:solidFill>
                <a:schemeClr val="bg1"/>
              </a:solidFill>
              <a:latin typeface="Georgia" pitchFamily="18" charset="0"/>
            </a:endParaRPr>
          </a:p>
          <a:p>
            <a:pPr algn="r" eaLnBrk="0" hangingPunct="0">
              <a:lnSpc>
                <a:spcPct val="90000"/>
              </a:lnSpc>
            </a:pPr>
            <a:endParaRPr lang="en-US" sz="600" dirty="0">
              <a:solidFill>
                <a:schemeClr val="bg1"/>
              </a:solidFill>
              <a:latin typeface="Georgia" pitchFamily="18" charset="0"/>
            </a:endParaRPr>
          </a:p>
        </p:txBody>
      </p:sp>
      <p:pic>
        <p:nvPicPr>
          <p:cNvPr id="11" name="Picture 10" descr="Square-compass2.png"/>
          <p:cNvPicPr>
            <a:picLocks noChangeAspect="1"/>
          </p:cNvPicPr>
          <p:nvPr userDrawn="1"/>
        </p:nvPicPr>
        <p:blipFill>
          <a:blip r:embed="rId14" cstate="print"/>
          <a:stretch>
            <a:fillRect/>
          </a:stretch>
        </p:blipFill>
        <p:spPr>
          <a:xfrm>
            <a:off x="0" y="6477000"/>
            <a:ext cx="381000" cy="381000"/>
          </a:xfrm>
          <a:prstGeom prst="rect">
            <a:avLst/>
          </a:prstGeom>
        </p:spPr>
      </p:pic>
      <p:pic>
        <p:nvPicPr>
          <p:cNvPr id="10" name="Picture 9"/>
          <p:cNvPicPr>
            <a:picLocks noChangeAspect="1" noChangeArrowheads="1"/>
          </p:cNvPicPr>
          <p:nvPr userDrawn="1"/>
        </p:nvPicPr>
        <p:blipFill>
          <a:blip r:embed="rId15" cstate="print">
            <a:clrChange>
              <a:clrFrom>
                <a:srgbClr val="000000"/>
              </a:clrFrom>
              <a:clrTo>
                <a:srgbClr val="000000">
                  <a:alpha val="0"/>
                </a:srgbClr>
              </a:clrTo>
            </a:clrChange>
          </a:blip>
          <a:srcRect/>
          <a:stretch>
            <a:fillRect/>
          </a:stretch>
        </p:blipFill>
        <p:spPr bwMode="auto">
          <a:xfrm>
            <a:off x="449176" y="6477000"/>
            <a:ext cx="231611" cy="3810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xStyles>
    <p:titleStyle>
      <a:lvl1pPr algn="l" rtl="0" eaLnBrk="1" fontAlgn="base" hangingPunct="1">
        <a:spcBef>
          <a:spcPct val="0"/>
        </a:spcBef>
        <a:spcAft>
          <a:spcPct val="0"/>
        </a:spcAft>
        <a:defRPr sz="2400" b="1">
          <a:solidFill>
            <a:schemeClr val="accent6">
              <a:lumMod val="75000"/>
            </a:schemeClr>
          </a:solidFill>
          <a:latin typeface="Georgia" pitchFamily="18" charset="0"/>
          <a:ea typeface="+mj-ea"/>
          <a:cs typeface="+mj-cs"/>
        </a:defRPr>
      </a:lvl1pPr>
      <a:lvl2pPr algn="l" rtl="0" eaLnBrk="1" fontAlgn="base" hangingPunct="1">
        <a:spcBef>
          <a:spcPct val="0"/>
        </a:spcBef>
        <a:spcAft>
          <a:spcPct val="0"/>
        </a:spcAft>
        <a:defRPr sz="2400" b="1">
          <a:solidFill>
            <a:schemeClr val="bg1"/>
          </a:solidFill>
          <a:latin typeface="Arial Narrow" pitchFamily="34" charset="0"/>
        </a:defRPr>
      </a:lvl2pPr>
      <a:lvl3pPr algn="l" rtl="0" eaLnBrk="1" fontAlgn="base" hangingPunct="1">
        <a:spcBef>
          <a:spcPct val="0"/>
        </a:spcBef>
        <a:spcAft>
          <a:spcPct val="0"/>
        </a:spcAft>
        <a:defRPr sz="2400" b="1">
          <a:solidFill>
            <a:schemeClr val="bg1"/>
          </a:solidFill>
          <a:latin typeface="Arial Narrow" pitchFamily="34" charset="0"/>
        </a:defRPr>
      </a:lvl3pPr>
      <a:lvl4pPr algn="l" rtl="0" eaLnBrk="1" fontAlgn="base" hangingPunct="1">
        <a:spcBef>
          <a:spcPct val="0"/>
        </a:spcBef>
        <a:spcAft>
          <a:spcPct val="0"/>
        </a:spcAft>
        <a:defRPr sz="2400" b="1">
          <a:solidFill>
            <a:schemeClr val="bg1"/>
          </a:solidFill>
          <a:latin typeface="Arial Narrow" pitchFamily="34" charset="0"/>
        </a:defRPr>
      </a:lvl4pPr>
      <a:lvl5pPr algn="l" rtl="0" eaLnBrk="1" fontAlgn="base" hangingPunct="1">
        <a:spcBef>
          <a:spcPct val="0"/>
        </a:spcBef>
        <a:spcAft>
          <a:spcPct val="0"/>
        </a:spcAft>
        <a:defRPr sz="2400" b="1">
          <a:solidFill>
            <a:schemeClr val="bg1"/>
          </a:solidFill>
          <a:latin typeface="Arial Narrow" pitchFamily="34" charset="0"/>
        </a:defRPr>
      </a:lvl5pPr>
      <a:lvl6pPr marL="457200" algn="l" rtl="0" eaLnBrk="1" fontAlgn="base" hangingPunct="1">
        <a:spcBef>
          <a:spcPct val="0"/>
        </a:spcBef>
        <a:spcAft>
          <a:spcPct val="0"/>
        </a:spcAft>
        <a:defRPr sz="2400" b="1">
          <a:solidFill>
            <a:schemeClr val="bg1"/>
          </a:solidFill>
          <a:latin typeface="Arial Narrow" pitchFamily="34" charset="0"/>
        </a:defRPr>
      </a:lvl6pPr>
      <a:lvl7pPr marL="914400" algn="l" rtl="0" eaLnBrk="1" fontAlgn="base" hangingPunct="1">
        <a:spcBef>
          <a:spcPct val="0"/>
        </a:spcBef>
        <a:spcAft>
          <a:spcPct val="0"/>
        </a:spcAft>
        <a:defRPr sz="2400" b="1">
          <a:solidFill>
            <a:schemeClr val="bg1"/>
          </a:solidFill>
          <a:latin typeface="Arial Narrow" pitchFamily="34" charset="0"/>
        </a:defRPr>
      </a:lvl7pPr>
      <a:lvl8pPr marL="1371600" algn="l" rtl="0" eaLnBrk="1" fontAlgn="base" hangingPunct="1">
        <a:spcBef>
          <a:spcPct val="0"/>
        </a:spcBef>
        <a:spcAft>
          <a:spcPct val="0"/>
        </a:spcAft>
        <a:defRPr sz="2400" b="1">
          <a:solidFill>
            <a:schemeClr val="bg1"/>
          </a:solidFill>
          <a:latin typeface="Arial Narrow" pitchFamily="34" charset="0"/>
        </a:defRPr>
      </a:lvl8pPr>
      <a:lvl9pPr marL="1828800" algn="l" rtl="0" eaLnBrk="1" fontAlgn="base" hangingPunct="1">
        <a:spcBef>
          <a:spcPct val="0"/>
        </a:spcBef>
        <a:spcAft>
          <a:spcPct val="0"/>
        </a:spcAft>
        <a:defRPr sz="2400" b="1">
          <a:solidFill>
            <a:schemeClr val="bg1"/>
          </a:solidFill>
          <a:latin typeface="Arial Narrow" pitchFamily="34" charset="0"/>
        </a:defRPr>
      </a:lvl9pPr>
    </p:titleStyle>
    <p:bodyStyle>
      <a:lvl1pPr algn="l" rtl="0" eaLnBrk="1" fontAlgn="base" hangingPunct="1">
        <a:lnSpc>
          <a:spcPct val="95000"/>
        </a:lnSpc>
        <a:spcBef>
          <a:spcPct val="30000"/>
        </a:spcBef>
        <a:spcAft>
          <a:spcPct val="30000"/>
        </a:spcAft>
        <a:buFont typeface="Symbol" pitchFamily="18" charset="2"/>
        <a:defRPr sz="1600">
          <a:solidFill>
            <a:srgbClr val="000000"/>
          </a:solidFill>
          <a:latin typeface="Georgia" pitchFamily="18" charset="0"/>
          <a:ea typeface="+mn-ea"/>
          <a:cs typeface="+mn-cs"/>
        </a:defRPr>
      </a:lvl1pPr>
      <a:lvl2pPr marL="571500" indent="-342900" algn="l" rtl="0" eaLnBrk="1" fontAlgn="base" hangingPunct="1">
        <a:lnSpc>
          <a:spcPct val="95000"/>
        </a:lnSpc>
        <a:spcBef>
          <a:spcPct val="30000"/>
        </a:spcBef>
        <a:spcAft>
          <a:spcPct val="30000"/>
        </a:spcAft>
        <a:buClr>
          <a:schemeClr val="accent6">
            <a:lumMod val="50000"/>
          </a:schemeClr>
        </a:buClr>
        <a:buSzPct val="90000"/>
        <a:buFont typeface="Wingdings" pitchFamily="2" charset="2"/>
        <a:buChar char="n"/>
        <a:defRPr sz="1600">
          <a:solidFill>
            <a:srgbClr val="000000"/>
          </a:solidFill>
          <a:latin typeface="Georgia" pitchFamily="18" charset="0"/>
        </a:defRPr>
      </a:lvl2pPr>
      <a:lvl3pPr marL="1028700" indent="-342900" algn="l" rtl="0" eaLnBrk="1" fontAlgn="base" hangingPunct="1">
        <a:lnSpc>
          <a:spcPct val="95000"/>
        </a:lnSpc>
        <a:spcBef>
          <a:spcPct val="30000"/>
        </a:spcBef>
        <a:spcAft>
          <a:spcPct val="30000"/>
        </a:spcAft>
        <a:buClr>
          <a:schemeClr val="accent6">
            <a:lumMod val="50000"/>
          </a:schemeClr>
        </a:buClr>
        <a:buSzPct val="90000"/>
        <a:buFont typeface="Wingdings" pitchFamily="2" charset="2"/>
        <a:buChar char="Ø"/>
        <a:defRPr sz="1600">
          <a:solidFill>
            <a:srgbClr val="000000"/>
          </a:solidFill>
          <a:latin typeface="Georgia" pitchFamily="18" charset="0"/>
        </a:defRPr>
      </a:lvl3pPr>
      <a:lvl4pPr marL="1485900" indent="-342900" algn="l" rtl="0" eaLnBrk="1" fontAlgn="base" hangingPunct="1">
        <a:lnSpc>
          <a:spcPct val="95000"/>
        </a:lnSpc>
        <a:spcBef>
          <a:spcPct val="30000"/>
        </a:spcBef>
        <a:spcAft>
          <a:spcPct val="30000"/>
        </a:spcAft>
        <a:buClr>
          <a:schemeClr val="accent6">
            <a:lumMod val="50000"/>
          </a:schemeClr>
        </a:buClr>
        <a:buSzPct val="80000"/>
        <a:buFont typeface="Wingdings" pitchFamily="2" charset="2"/>
        <a:buChar char="u"/>
        <a:defRPr sz="1600">
          <a:solidFill>
            <a:srgbClr val="000000"/>
          </a:solidFill>
          <a:latin typeface="Georgia" pitchFamily="18"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13"/>
          <a:srcRect l="41522" r="381" b="66287"/>
          <a:stretch>
            <a:fillRect/>
          </a:stretch>
        </p:blipFill>
        <p:spPr bwMode="auto">
          <a:xfrm>
            <a:off x="0" y="2895600"/>
            <a:ext cx="9144000" cy="1143000"/>
          </a:xfrm>
          <a:prstGeom prst="rect">
            <a:avLst/>
          </a:prstGeom>
          <a:noFill/>
          <a:ln w="9525" algn="ctr">
            <a:noFill/>
            <a:miter lim="800000"/>
            <a:headEnd/>
            <a:tailEnd/>
          </a:ln>
          <a:effectLst/>
        </p:spPr>
      </p:pic>
      <p:sp>
        <p:nvSpPr>
          <p:cNvPr id="26627" name="Rectangle 3"/>
          <p:cNvSpPr>
            <a:spLocks noGrp="1" noChangeArrowheads="1"/>
          </p:cNvSpPr>
          <p:nvPr>
            <p:ph type="title"/>
          </p:nvPr>
        </p:nvSpPr>
        <p:spPr bwMode="auto">
          <a:xfrm>
            <a:off x="1143000" y="2857500"/>
            <a:ext cx="7696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Section Master title</a:t>
            </a:r>
          </a:p>
        </p:txBody>
      </p:sp>
      <p:pic>
        <p:nvPicPr>
          <p:cNvPr id="6" name="Picture 5" descr="Square-compass2.png"/>
          <p:cNvPicPr>
            <a:picLocks noChangeAspect="1"/>
          </p:cNvPicPr>
          <p:nvPr userDrawn="1"/>
        </p:nvPicPr>
        <p:blipFill>
          <a:blip r:embed="rId14" cstate="print"/>
          <a:stretch>
            <a:fillRect/>
          </a:stretch>
        </p:blipFill>
        <p:spPr>
          <a:xfrm>
            <a:off x="152400" y="2971800"/>
            <a:ext cx="938212" cy="93821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Narrow" pitchFamily="34" charset="0"/>
        </a:defRPr>
      </a:lvl2pPr>
      <a:lvl3pPr algn="l" rtl="0" fontAlgn="base">
        <a:spcBef>
          <a:spcPct val="0"/>
        </a:spcBef>
        <a:spcAft>
          <a:spcPct val="0"/>
        </a:spcAft>
        <a:defRPr sz="2400" b="1">
          <a:solidFill>
            <a:schemeClr val="bg1"/>
          </a:solidFill>
          <a:latin typeface="Arial Narrow" pitchFamily="34" charset="0"/>
        </a:defRPr>
      </a:lvl3pPr>
      <a:lvl4pPr algn="l" rtl="0" fontAlgn="base">
        <a:spcBef>
          <a:spcPct val="0"/>
        </a:spcBef>
        <a:spcAft>
          <a:spcPct val="0"/>
        </a:spcAft>
        <a:defRPr sz="2400" b="1">
          <a:solidFill>
            <a:schemeClr val="bg1"/>
          </a:solidFill>
          <a:latin typeface="Arial Narrow" pitchFamily="34" charset="0"/>
        </a:defRPr>
      </a:lvl4pPr>
      <a:lvl5pPr algn="l" rtl="0" fontAlgn="base">
        <a:spcBef>
          <a:spcPct val="0"/>
        </a:spcBef>
        <a:spcAft>
          <a:spcPct val="0"/>
        </a:spcAft>
        <a:defRPr sz="2400" b="1">
          <a:solidFill>
            <a:schemeClr val="bg1"/>
          </a:solidFill>
          <a:latin typeface="Arial Narrow" pitchFamily="34" charset="0"/>
        </a:defRPr>
      </a:lvl5pPr>
      <a:lvl6pPr marL="457200" algn="l" rtl="0" fontAlgn="base">
        <a:spcBef>
          <a:spcPct val="0"/>
        </a:spcBef>
        <a:spcAft>
          <a:spcPct val="0"/>
        </a:spcAft>
        <a:defRPr sz="2400" b="1">
          <a:solidFill>
            <a:schemeClr val="bg1"/>
          </a:solidFill>
          <a:latin typeface="Arial Narrow" pitchFamily="34" charset="0"/>
        </a:defRPr>
      </a:lvl6pPr>
      <a:lvl7pPr marL="914400" algn="l" rtl="0" fontAlgn="base">
        <a:spcBef>
          <a:spcPct val="0"/>
        </a:spcBef>
        <a:spcAft>
          <a:spcPct val="0"/>
        </a:spcAft>
        <a:defRPr sz="2400" b="1">
          <a:solidFill>
            <a:schemeClr val="bg1"/>
          </a:solidFill>
          <a:latin typeface="Arial Narrow" pitchFamily="34" charset="0"/>
        </a:defRPr>
      </a:lvl7pPr>
      <a:lvl8pPr marL="1371600" algn="l" rtl="0" fontAlgn="base">
        <a:spcBef>
          <a:spcPct val="0"/>
        </a:spcBef>
        <a:spcAft>
          <a:spcPct val="0"/>
        </a:spcAft>
        <a:defRPr sz="2400" b="1">
          <a:solidFill>
            <a:schemeClr val="bg1"/>
          </a:solidFill>
          <a:latin typeface="Arial Narrow" pitchFamily="34" charset="0"/>
        </a:defRPr>
      </a:lvl8pPr>
      <a:lvl9pPr marL="1828800" algn="l" rtl="0" fontAlgn="base">
        <a:spcBef>
          <a:spcPct val="0"/>
        </a:spcBef>
        <a:spcAft>
          <a:spcPct val="0"/>
        </a:spcAft>
        <a:defRPr sz="2400" b="1">
          <a:solidFill>
            <a:schemeClr val="bg1"/>
          </a:solidFill>
          <a:latin typeface="Arial Narrow"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6.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1143000" y="3048000"/>
            <a:ext cx="7543800" cy="1125538"/>
          </a:xfrm>
        </p:spPr>
        <p:txBody>
          <a:bodyPr/>
          <a:lstStyle/>
          <a:p>
            <a:r>
              <a:rPr lang="en-US" sz="3200" dirty="0" smtClean="0">
                <a:latin typeface="Georgia" pitchFamily="18" charset="0"/>
              </a:rPr>
              <a:t>The Language of Alchemy</a:t>
            </a:r>
            <a:br>
              <a:rPr lang="en-US" sz="3200" dirty="0" smtClean="0">
                <a:latin typeface="Georgia" pitchFamily="18" charset="0"/>
              </a:rPr>
            </a:br>
            <a:r>
              <a:rPr lang="en-US" sz="2000" dirty="0" smtClean="0">
                <a:latin typeface="Georgia" pitchFamily="18" charset="0"/>
              </a:rPr>
              <a:t>Part 1</a:t>
            </a:r>
            <a:endParaRPr lang="en-US" dirty="0">
              <a:latin typeface="Georgia" pitchFamily="18" charset="0"/>
            </a:endParaRPr>
          </a:p>
        </p:txBody>
      </p:sp>
      <p:sp>
        <p:nvSpPr>
          <p:cNvPr id="10245" name="Rectangle 5"/>
          <p:cNvSpPr>
            <a:spLocks noGrp="1" noChangeArrowheads="1"/>
          </p:cNvSpPr>
          <p:nvPr>
            <p:ph type="subTitle" idx="1"/>
          </p:nvPr>
        </p:nvSpPr>
        <p:spPr>
          <a:xfrm>
            <a:off x="1216025" y="4800600"/>
            <a:ext cx="5924550" cy="1430338"/>
          </a:xfrm>
        </p:spPr>
        <p:txBody>
          <a:bodyPr>
            <a:noAutofit/>
          </a:bodyPr>
          <a:lstStyle/>
          <a:p>
            <a:r>
              <a:rPr lang="en-US" b="0" dirty="0" smtClean="0">
                <a:latin typeface="Georgia" pitchFamily="18" charset="0"/>
              </a:rPr>
              <a:t>Presented February 28</a:t>
            </a:r>
            <a:r>
              <a:rPr lang="en-US" b="0" baseline="30000" dirty="0" smtClean="0">
                <a:latin typeface="Georgia" pitchFamily="18" charset="0"/>
              </a:rPr>
              <a:t>th</a:t>
            </a:r>
            <a:r>
              <a:rPr lang="en-US" b="0" dirty="0" smtClean="0">
                <a:latin typeface="Georgia" pitchFamily="18" charset="0"/>
              </a:rPr>
              <a:t>, 2010 at</a:t>
            </a:r>
            <a:br>
              <a:rPr lang="en-US" b="0" dirty="0" smtClean="0">
                <a:latin typeface="Georgia" pitchFamily="18" charset="0"/>
              </a:rPr>
            </a:br>
            <a:endParaRPr lang="en-US" b="0" dirty="0" smtClean="0">
              <a:latin typeface="Georgia" pitchFamily="18" charset="0"/>
            </a:endParaRPr>
          </a:p>
          <a:p>
            <a:r>
              <a:rPr lang="en-US" b="0" dirty="0" smtClean="0">
                <a:latin typeface="Georgia" pitchFamily="18" charset="0"/>
              </a:rPr>
              <a:t>Golden State College, SRICF</a:t>
            </a:r>
            <a:br>
              <a:rPr lang="en-US" b="0" dirty="0" smtClean="0">
                <a:latin typeface="Georgia" pitchFamily="18" charset="0"/>
              </a:rPr>
            </a:br>
            <a:r>
              <a:rPr lang="en-US" b="0" dirty="0" smtClean="0">
                <a:latin typeface="Georgia" pitchFamily="18" charset="0"/>
              </a:rPr>
              <a:t>Los Altos, California</a:t>
            </a:r>
          </a:p>
          <a:p>
            <a:endParaRPr lang="en-US" b="0" dirty="0" smtClean="0">
              <a:latin typeface="Georgia" pitchFamily="18" charset="0"/>
            </a:endParaRPr>
          </a:p>
          <a:p>
            <a:r>
              <a:rPr lang="en-US" b="0" dirty="0" smtClean="0">
                <a:latin typeface="Georgia" pitchFamily="18" charset="0"/>
              </a:rPr>
              <a:t>Jordan T. Yelinek, IV˚</a:t>
            </a:r>
            <a:endParaRPr lang="en-US" b="0" dirty="0">
              <a:latin typeface="Georgia" pitchFamily="18" charset="0"/>
            </a:endParaRPr>
          </a:p>
        </p:txBody>
      </p:sp>
      <p:pic>
        <p:nvPicPr>
          <p:cNvPr id="1026" name="Picture 2"/>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8013032" y="37818"/>
            <a:ext cx="1066800" cy="175488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42999" y="2906713"/>
            <a:ext cx="7848601" cy="1131887"/>
          </a:xfrm>
        </p:spPr>
        <p:txBody>
          <a:bodyPr anchor="ctr"/>
          <a:lstStyle/>
          <a:p>
            <a:r>
              <a:rPr lang="en-US" sz="3600" b="1" cap="small" dirty="0" smtClean="0">
                <a:solidFill>
                  <a:schemeClr val="bg1"/>
                </a:solidFill>
              </a:rPr>
              <a:t>Alchemical Symbols</a:t>
            </a:r>
            <a:endParaRPr lang="en-US" sz="3600" b="1" cap="small"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Basic Elements</a:t>
            </a:r>
            <a:endParaRPr lang="en-US" dirty="0"/>
          </a:p>
        </p:txBody>
      </p:sp>
      <p:graphicFrame>
        <p:nvGraphicFramePr>
          <p:cNvPr id="4" name="Content Placeholder 3"/>
          <p:cNvGraphicFramePr>
            <a:graphicFrameLocks noGrp="1"/>
          </p:cNvGraphicFramePr>
          <p:nvPr>
            <p:ph idx="1"/>
          </p:nvPr>
        </p:nvGraphicFramePr>
        <p:xfrm>
          <a:off x="269875" y="1463040"/>
          <a:ext cx="8609012" cy="4480560"/>
        </p:xfrm>
        <a:graphic>
          <a:graphicData uri="http://schemas.openxmlformats.org/drawingml/2006/table">
            <a:tbl>
              <a:tblPr firstRow="1" bandRow="1">
                <a:tableStyleId>{2A488322-F2BA-4B5B-9748-0D474271808F}</a:tableStyleId>
              </a:tblPr>
              <a:tblGrid>
                <a:gridCol w="2152253"/>
                <a:gridCol w="2152253"/>
                <a:gridCol w="2152253"/>
                <a:gridCol w="2152253"/>
              </a:tblGrid>
              <a:tr h="457200">
                <a:tc>
                  <a:txBody>
                    <a:bodyPr/>
                    <a:lstStyle/>
                    <a:p>
                      <a:pPr algn="ctr"/>
                      <a:r>
                        <a:rPr lang="en-US" sz="2400" cap="small" dirty="0" smtClean="0"/>
                        <a:t>Greek Classic</a:t>
                      </a:r>
                      <a:endParaRPr lang="en-US" sz="2400" cap="small" dirty="0"/>
                    </a:p>
                  </a:txBody>
                  <a:tcPr/>
                </a:tc>
                <a:tc>
                  <a:txBody>
                    <a:bodyPr/>
                    <a:lstStyle/>
                    <a:p>
                      <a:pPr algn="ctr"/>
                      <a:r>
                        <a:rPr lang="en-US" sz="2400" cap="small" dirty="0" smtClean="0"/>
                        <a:t>Cabbalistic</a:t>
                      </a:r>
                      <a:endParaRPr lang="en-US" sz="2400" cap="small" dirty="0"/>
                    </a:p>
                  </a:txBody>
                  <a:tcPr/>
                </a:tc>
                <a:tc>
                  <a:txBody>
                    <a:bodyPr/>
                    <a:lstStyle/>
                    <a:p>
                      <a:pPr algn="ctr"/>
                      <a:r>
                        <a:rPr lang="en-US" sz="2400" cap="small" dirty="0" smtClean="0"/>
                        <a:t>Tibetan</a:t>
                      </a:r>
                      <a:endParaRPr lang="en-US" sz="2400" cap="small" dirty="0"/>
                    </a:p>
                  </a:txBody>
                  <a:tcPr/>
                </a:tc>
                <a:tc>
                  <a:txBody>
                    <a:bodyPr/>
                    <a:lstStyle/>
                    <a:p>
                      <a:pPr algn="ctr"/>
                      <a:r>
                        <a:rPr lang="en-US" sz="2400" cap="small" dirty="0" smtClean="0"/>
                        <a:t>Element</a:t>
                      </a:r>
                      <a:endParaRPr lang="en-US" sz="2400" cap="small" dirty="0"/>
                    </a:p>
                  </a:txBody>
                  <a:tcPr/>
                </a:tc>
              </a:tr>
              <a:tr h="1005840">
                <a:tc>
                  <a:txBody>
                    <a:bodyPr/>
                    <a:lstStyle/>
                    <a:p>
                      <a:endParaRPr lang="en-US"/>
                    </a:p>
                  </a:txBody>
                  <a:tcPr/>
                </a:tc>
                <a:tc>
                  <a:txBody>
                    <a:bodyPr/>
                    <a:lstStyle/>
                    <a:p>
                      <a:endParaRPr lang="en-US"/>
                    </a:p>
                  </a:txBody>
                  <a:tcPr/>
                </a:tc>
                <a:tc>
                  <a:txBody>
                    <a:bodyPr/>
                    <a:lstStyle/>
                    <a:p>
                      <a:endParaRPr lang="en-US"/>
                    </a:p>
                  </a:txBody>
                  <a:tcPr/>
                </a:tc>
                <a:tc>
                  <a:txBody>
                    <a:bodyPr/>
                    <a:lstStyle/>
                    <a:p>
                      <a:pPr algn="ctr"/>
                      <a:r>
                        <a:rPr lang="en-US" i="1" dirty="0" smtClean="0"/>
                        <a:t>Fire</a:t>
                      </a:r>
                      <a:endParaRPr lang="en-US" i="1" dirty="0"/>
                    </a:p>
                  </a:txBody>
                  <a:tcPr anchor="ctr"/>
                </a:tc>
              </a:tr>
              <a:tr h="1005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i="1" dirty="0" smtClean="0"/>
                        <a:t>Water</a:t>
                      </a:r>
                      <a:endParaRPr lang="en-US" i="1" dirty="0"/>
                    </a:p>
                  </a:txBody>
                  <a:tcPr anchor="ctr"/>
                </a:tc>
              </a:tr>
              <a:tr h="1005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i="1" dirty="0" smtClean="0"/>
                        <a:t>Earth</a:t>
                      </a:r>
                      <a:endParaRPr lang="en-US" i="1" dirty="0"/>
                    </a:p>
                  </a:txBody>
                  <a:tcPr anchor="ctr"/>
                </a:tc>
              </a:tr>
              <a:tr h="1005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i="1" dirty="0" smtClean="0"/>
                        <a:t>Air</a:t>
                      </a:r>
                      <a:endParaRPr lang="en-US" i="1" dirty="0"/>
                    </a:p>
                  </a:txBody>
                  <a:tcPr anchor="ctr"/>
                </a:tc>
              </a:tr>
            </a:tbl>
          </a:graphicData>
        </a:graphic>
      </p:graphicFrame>
      <p:pic>
        <p:nvPicPr>
          <p:cNvPr id="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38200" y="2119313"/>
            <a:ext cx="762000" cy="714375"/>
          </a:xfrm>
          <a:prstGeom prst="rect">
            <a:avLst/>
          </a:prstGeom>
          <a:noFill/>
          <a:ln w="9525">
            <a:noFill/>
            <a:miter lim="800000"/>
            <a:headEnd/>
            <a:tailEnd/>
          </a:ln>
          <a:effectLst/>
        </p:spPr>
      </p:pic>
      <p:pic>
        <p:nvPicPr>
          <p:cNvPr id="1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38200" y="3124200"/>
            <a:ext cx="762000" cy="676275"/>
          </a:xfrm>
          <a:prstGeom prst="rect">
            <a:avLst/>
          </a:prstGeom>
          <a:noFill/>
          <a:ln w="9525">
            <a:noFill/>
            <a:miter lim="800000"/>
            <a:headEnd/>
            <a:tailEnd/>
          </a:ln>
          <a:effectLst/>
        </p:spPr>
      </p:pic>
      <p:pic>
        <p:nvPicPr>
          <p:cNvPr id="11"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38200" y="4200525"/>
            <a:ext cx="762000" cy="590550"/>
          </a:xfrm>
          <a:prstGeom prst="rect">
            <a:avLst/>
          </a:prstGeom>
          <a:noFill/>
          <a:ln w="9525">
            <a:noFill/>
            <a:miter lim="800000"/>
            <a:headEnd/>
            <a:tailEnd/>
          </a:ln>
          <a:effectLst/>
        </p:spPr>
      </p:pic>
      <p:pic>
        <p:nvPicPr>
          <p:cNvPr id="12"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38200" y="5105400"/>
            <a:ext cx="762000" cy="676275"/>
          </a:xfrm>
          <a:prstGeom prst="rect">
            <a:avLst/>
          </a:prstGeom>
          <a:noFill/>
          <a:ln w="9525">
            <a:noFill/>
            <a:miter lim="800000"/>
            <a:headEnd/>
            <a:tailEnd/>
          </a:ln>
          <a:effectLst/>
        </p:spPr>
      </p:pic>
      <p:pic>
        <p:nvPicPr>
          <p:cNvPr id="13"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381375" y="4114800"/>
            <a:ext cx="476250" cy="762000"/>
          </a:xfrm>
          <a:prstGeom prst="rect">
            <a:avLst/>
          </a:prstGeom>
          <a:noFill/>
          <a:ln w="9525">
            <a:noFill/>
            <a:miter lim="800000"/>
            <a:headEnd/>
            <a:tailEnd/>
          </a:ln>
          <a:effectLst/>
        </p:spPr>
      </p:pic>
      <p:pic>
        <p:nvPicPr>
          <p:cNvPr id="14" name="Picture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124200" y="3233261"/>
            <a:ext cx="990600" cy="458153"/>
          </a:xfrm>
          <a:prstGeom prst="rect">
            <a:avLst/>
          </a:prstGeom>
          <a:noFill/>
          <a:ln w="9525">
            <a:noFill/>
            <a:miter lim="800000"/>
            <a:headEnd/>
            <a:tailEnd/>
          </a:ln>
          <a:effectLst/>
        </p:spPr>
      </p:pic>
      <p:pic>
        <p:nvPicPr>
          <p:cNvPr id="15" name="Picture 9"/>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433763" y="5062537"/>
            <a:ext cx="371475" cy="762000"/>
          </a:xfrm>
          <a:prstGeom prst="rect">
            <a:avLst/>
          </a:prstGeom>
          <a:noFill/>
          <a:ln w="9525">
            <a:noFill/>
            <a:miter lim="800000"/>
            <a:headEnd/>
            <a:tailEnd/>
          </a:ln>
          <a:effectLst/>
        </p:spPr>
      </p:pic>
      <p:pic>
        <p:nvPicPr>
          <p:cNvPr id="16" name="Picture 10"/>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238500" y="2095500"/>
            <a:ext cx="762000" cy="762000"/>
          </a:xfrm>
          <a:prstGeom prst="rect">
            <a:avLst/>
          </a:prstGeom>
          <a:noFill/>
          <a:ln w="9525">
            <a:noFill/>
            <a:miter lim="800000"/>
            <a:headEnd/>
            <a:tailEnd/>
          </a:ln>
          <a:effectLst/>
        </p:spPr>
      </p:pic>
      <p:pic>
        <p:nvPicPr>
          <p:cNvPr id="17" name="Picture 1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410200" y="3124200"/>
            <a:ext cx="533400" cy="1641231"/>
          </a:xfrm>
          <a:prstGeom prst="rect">
            <a:avLst/>
          </a:prstGeom>
          <a:noFill/>
          <a:ln w="9525">
            <a:noFill/>
            <a:miter lim="800000"/>
            <a:headEnd/>
            <a:tailEnd/>
          </a:ln>
          <a:effectLst/>
        </p:spPr>
      </p:pic>
      <p:sp>
        <p:nvSpPr>
          <p:cNvPr id="18" name="TextBox 17"/>
          <p:cNvSpPr txBox="1"/>
          <p:nvPr/>
        </p:nvSpPr>
        <p:spPr>
          <a:xfrm>
            <a:off x="5410200" y="4953000"/>
            <a:ext cx="516488" cy="276999"/>
          </a:xfrm>
          <a:prstGeom prst="rect">
            <a:avLst/>
          </a:prstGeom>
          <a:noFill/>
        </p:spPr>
        <p:txBody>
          <a:bodyPr wrap="none" rtlCol="0">
            <a:spAutoFit/>
          </a:bodyPr>
          <a:lstStyle/>
          <a:p>
            <a:r>
              <a:rPr lang="en-US" sz="1200" i="1" dirty="0" err="1" smtClean="0"/>
              <a:t>Stupa</a:t>
            </a:r>
            <a:endParaRPr lang="en-US" sz="1200" i="1" dirty="0"/>
          </a:p>
        </p:txBody>
      </p:sp>
      <p:sp>
        <p:nvSpPr>
          <p:cNvPr id="19" name="TextBox 18"/>
          <p:cNvSpPr txBox="1"/>
          <p:nvPr/>
        </p:nvSpPr>
        <p:spPr>
          <a:xfrm>
            <a:off x="841411" y="914400"/>
            <a:ext cx="7159589" cy="37457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r>
              <a:rPr lang="en-US" i="1" dirty="0" smtClean="0"/>
              <a:t>Variations on the representation of the Four Basic Elements across different symbolic systems</a:t>
            </a:r>
            <a:endParaRPr lang="en-US" i="1"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Tria</a:t>
            </a:r>
            <a:r>
              <a:rPr lang="en-US" i="1" dirty="0" smtClean="0"/>
              <a:t> Prima</a:t>
            </a:r>
            <a:endParaRPr lang="en-US" i="1" dirty="0"/>
          </a:p>
        </p:txBody>
      </p:sp>
      <p:graphicFrame>
        <p:nvGraphicFramePr>
          <p:cNvPr id="4" name="Content Placeholder 3"/>
          <p:cNvGraphicFramePr>
            <a:graphicFrameLocks noGrp="1"/>
          </p:cNvGraphicFramePr>
          <p:nvPr>
            <p:ph idx="1"/>
          </p:nvPr>
        </p:nvGraphicFramePr>
        <p:xfrm>
          <a:off x="762000" y="1905000"/>
          <a:ext cx="4648200" cy="3543300"/>
        </p:xfrm>
        <a:graphic>
          <a:graphicData uri="http://schemas.openxmlformats.org/drawingml/2006/table">
            <a:tbl>
              <a:tblPr firstRow="1" bandRow="1">
                <a:tableStyleId>{2A488322-F2BA-4B5B-9748-0D474271808F}</a:tableStyleId>
              </a:tblPr>
              <a:tblGrid>
                <a:gridCol w="2324100"/>
                <a:gridCol w="2324100"/>
              </a:tblGrid>
              <a:tr h="381000">
                <a:tc>
                  <a:txBody>
                    <a:bodyPr/>
                    <a:lstStyle/>
                    <a:p>
                      <a:pPr algn="ctr"/>
                      <a:r>
                        <a:rPr lang="en-US" sz="2400" cap="small" baseline="0" dirty="0" smtClean="0"/>
                        <a:t>Symbol</a:t>
                      </a:r>
                      <a:endParaRPr lang="en-US" sz="2400" cap="small" baseline="0" dirty="0"/>
                    </a:p>
                  </a:txBody>
                  <a:tcPr anchor="ctr"/>
                </a:tc>
                <a:tc>
                  <a:txBody>
                    <a:bodyPr/>
                    <a:lstStyle/>
                    <a:p>
                      <a:pPr algn="ctr"/>
                      <a:r>
                        <a:rPr lang="en-US" sz="2400" cap="small" baseline="0" dirty="0" smtClean="0"/>
                        <a:t>Element</a:t>
                      </a:r>
                      <a:endParaRPr lang="en-US" sz="2400" cap="small" baseline="0" dirty="0"/>
                    </a:p>
                  </a:txBody>
                  <a:tcPr anchor="ctr"/>
                </a:tc>
              </a:tr>
              <a:tr h="1028700">
                <a:tc>
                  <a:txBody>
                    <a:bodyPr/>
                    <a:lstStyle/>
                    <a:p>
                      <a:pPr algn="ctr"/>
                      <a:endParaRPr lang="en-US" dirty="0"/>
                    </a:p>
                  </a:txBody>
                  <a:tcPr anchor="ctr"/>
                </a:tc>
                <a:tc>
                  <a:txBody>
                    <a:bodyPr/>
                    <a:lstStyle/>
                    <a:p>
                      <a:pPr algn="ctr"/>
                      <a:r>
                        <a:rPr lang="en-US" i="1" dirty="0" err="1" smtClean="0"/>
                        <a:t>Sulphur</a:t>
                      </a:r>
                      <a:endParaRPr lang="en-US" i="1" dirty="0"/>
                    </a:p>
                  </a:txBody>
                  <a:tcPr anchor="ctr"/>
                </a:tc>
              </a:tr>
              <a:tr h="1028700">
                <a:tc>
                  <a:txBody>
                    <a:bodyPr/>
                    <a:lstStyle/>
                    <a:p>
                      <a:pPr algn="ctr"/>
                      <a:endParaRPr lang="en-US" dirty="0"/>
                    </a:p>
                  </a:txBody>
                  <a:tcPr anchor="ctr"/>
                </a:tc>
                <a:tc>
                  <a:txBody>
                    <a:bodyPr/>
                    <a:lstStyle/>
                    <a:p>
                      <a:pPr algn="ctr"/>
                      <a:r>
                        <a:rPr lang="en-US" i="1" dirty="0" smtClean="0"/>
                        <a:t>Salt</a:t>
                      </a:r>
                      <a:endParaRPr lang="en-US" i="1" dirty="0"/>
                    </a:p>
                  </a:txBody>
                  <a:tcPr anchor="ctr"/>
                </a:tc>
              </a:tr>
              <a:tr h="1028700">
                <a:tc>
                  <a:txBody>
                    <a:bodyPr/>
                    <a:lstStyle/>
                    <a:p>
                      <a:pPr algn="ctr"/>
                      <a:endParaRPr lang="en-US" dirty="0"/>
                    </a:p>
                  </a:txBody>
                  <a:tcPr anchor="ctr"/>
                </a:tc>
                <a:tc>
                  <a:txBody>
                    <a:bodyPr/>
                    <a:lstStyle/>
                    <a:p>
                      <a:pPr algn="ctr"/>
                      <a:r>
                        <a:rPr lang="en-US" i="1" dirty="0" smtClean="0"/>
                        <a:t>Mercury</a:t>
                      </a:r>
                      <a:endParaRPr lang="en-US" i="1" dirty="0"/>
                    </a:p>
                  </a:txBody>
                  <a:tcPr anchor="ctr"/>
                </a:tc>
              </a:tr>
            </a:tbl>
          </a:graphicData>
        </a:graphic>
      </p:graphicFrame>
      <p:pic>
        <p:nvPicPr>
          <p:cNvPr id="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58925" y="2533650"/>
            <a:ext cx="762000" cy="742950"/>
          </a:xfrm>
          <a:prstGeom prst="rect">
            <a:avLst/>
          </a:prstGeom>
          <a:noFill/>
          <a:ln w="9525">
            <a:noFill/>
            <a:miter lim="800000"/>
            <a:headEnd/>
            <a:tailEnd/>
          </a:ln>
          <a:effectLst/>
        </p:spPr>
      </p:pic>
      <p:pic>
        <p:nvPicPr>
          <p:cNvPr id="6"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58925" y="3505200"/>
            <a:ext cx="762000" cy="762000"/>
          </a:xfrm>
          <a:prstGeom prst="rect">
            <a:avLst/>
          </a:prstGeom>
          <a:noFill/>
          <a:ln w="9525">
            <a:noFill/>
            <a:miter lim="800000"/>
            <a:headEnd/>
            <a:tailEnd/>
          </a:ln>
          <a:effectLst/>
        </p:spPr>
      </p:pic>
      <p:pic>
        <p:nvPicPr>
          <p:cNvPr id="7"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46250" y="4496486"/>
            <a:ext cx="387350" cy="837514"/>
          </a:xfrm>
          <a:prstGeom prst="rect">
            <a:avLst/>
          </a:prstGeom>
          <a:noFill/>
          <a:ln w="9525">
            <a:noFill/>
            <a:miter lim="800000"/>
            <a:headEnd/>
            <a:tailEnd/>
          </a:ln>
          <a:effectLst/>
        </p:spPr>
      </p:pic>
      <p:sp>
        <p:nvSpPr>
          <p:cNvPr id="8" name="TextBox 7"/>
          <p:cNvSpPr txBox="1"/>
          <p:nvPr/>
        </p:nvSpPr>
        <p:spPr>
          <a:xfrm>
            <a:off x="724994" y="990600"/>
            <a:ext cx="7733206" cy="646986"/>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pPr algn="ctr"/>
            <a:r>
              <a:rPr lang="en-US" i="1" dirty="0" smtClean="0"/>
              <a:t>Paracelsus taught the cosmos were fashioned from these substances, in addition to the four elements</a:t>
            </a:r>
            <a:br>
              <a:rPr lang="en-US" i="1" dirty="0" smtClean="0"/>
            </a:br>
            <a:r>
              <a:rPr lang="en-US" i="1" dirty="0" smtClean="0"/>
              <a:t>“One is all, and by it all, and to it all, and if one does not contain it all, all is naught”</a:t>
            </a:r>
            <a:endParaRPr lang="en-US" i="1" dirty="0"/>
          </a:p>
        </p:txBody>
      </p:sp>
      <p:pic>
        <p:nvPicPr>
          <p:cNvPr id="9" name="Picture 3"/>
          <p:cNvPicPr>
            <a:picLocks noChangeAspect="1" noChangeArrowheads="1"/>
          </p:cNvPicPr>
          <p:nvPr/>
        </p:nvPicPr>
        <p:blipFill>
          <a:blip r:embed="rId6">
            <a:clrChange>
              <a:clrFrom>
                <a:srgbClr val="FFFFFF"/>
              </a:clrFrom>
              <a:clrTo>
                <a:srgbClr val="FFFFFF">
                  <a:alpha val="0"/>
                </a:srgbClr>
              </a:clrTo>
            </a:clrChange>
          </a:blip>
          <a:srcRect t="17000" r="72916" b="8000"/>
          <a:stretch>
            <a:fillRect/>
          </a:stretch>
        </p:blipFill>
        <p:spPr bwMode="auto">
          <a:xfrm>
            <a:off x="6019800" y="2552700"/>
            <a:ext cx="2377440" cy="2286000"/>
          </a:xfrm>
          <a:prstGeom prst="rect">
            <a:avLst/>
          </a:prstGeom>
          <a:noFill/>
          <a:ln w="9525">
            <a:noFill/>
            <a:miter lim="800000"/>
            <a:headEnd/>
            <a:tailEnd/>
          </a:ln>
          <a:effectLst/>
        </p:spPr>
      </p:pic>
      <p:sp>
        <p:nvSpPr>
          <p:cNvPr id="10" name="TextBox 9"/>
          <p:cNvSpPr txBox="1"/>
          <p:nvPr/>
        </p:nvSpPr>
        <p:spPr>
          <a:xfrm>
            <a:off x="6781800" y="4914900"/>
            <a:ext cx="978153" cy="338554"/>
          </a:xfrm>
          <a:prstGeom prst="rect">
            <a:avLst/>
          </a:prstGeom>
          <a:noFill/>
        </p:spPr>
        <p:txBody>
          <a:bodyPr wrap="none" rtlCol="0">
            <a:spAutoFit/>
          </a:bodyPr>
          <a:lstStyle/>
          <a:p>
            <a:r>
              <a:rPr lang="en-US" i="1" dirty="0" err="1" smtClean="0"/>
              <a:t>Ouroboros</a:t>
            </a:r>
            <a:endParaRPr lang="en-US" i="1" dirty="0"/>
          </a:p>
        </p:txBody>
      </p:sp>
      <p:sp>
        <p:nvSpPr>
          <p:cNvPr id="11" name="TextBox 10"/>
          <p:cNvSpPr txBox="1"/>
          <p:nvPr/>
        </p:nvSpPr>
        <p:spPr>
          <a:xfrm>
            <a:off x="304800" y="5715000"/>
            <a:ext cx="8565037" cy="646986"/>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pPr algn="ctr"/>
            <a:r>
              <a:rPr lang="en-US" i="1" dirty="0" smtClean="0"/>
              <a:t>“Know, then, that all the seven metals are born from a threefold matter… Mercury is the spirit, </a:t>
            </a:r>
            <a:r>
              <a:rPr lang="en-US" i="1" dirty="0" err="1" smtClean="0"/>
              <a:t>Sulphur</a:t>
            </a:r>
            <a:r>
              <a:rPr lang="en-US" i="1" dirty="0" smtClean="0"/>
              <a:t> is the soul </a:t>
            </a:r>
            <a:br>
              <a:rPr lang="en-US" i="1" dirty="0" smtClean="0"/>
            </a:br>
            <a:r>
              <a:rPr lang="en-US" i="1" dirty="0" smtClean="0"/>
              <a:t>and Salt is the body… the soul… unites the two contraries… and changes them into one essence” - Paracelsus</a:t>
            </a:r>
            <a:endParaRPr lang="en-US" i="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Planetary Metals</a:t>
            </a:r>
            <a:endParaRPr lang="en-US" dirty="0"/>
          </a:p>
        </p:txBody>
      </p:sp>
      <p:graphicFrame>
        <p:nvGraphicFramePr>
          <p:cNvPr id="6" name="Content Placeholder 5"/>
          <p:cNvGraphicFramePr>
            <a:graphicFrameLocks noGrp="1"/>
          </p:cNvGraphicFramePr>
          <p:nvPr>
            <p:ph idx="1"/>
          </p:nvPr>
        </p:nvGraphicFramePr>
        <p:xfrm>
          <a:off x="1981200" y="1371600"/>
          <a:ext cx="4648200" cy="5029200"/>
        </p:xfrm>
        <a:graphic>
          <a:graphicData uri="http://schemas.openxmlformats.org/drawingml/2006/table">
            <a:tbl>
              <a:tblPr firstRow="1" bandRow="1">
                <a:tableStyleId>{2A488322-F2BA-4B5B-9748-0D474271808F}</a:tableStyleId>
              </a:tblPr>
              <a:tblGrid>
                <a:gridCol w="1549400"/>
                <a:gridCol w="1549400"/>
                <a:gridCol w="1549400"/>
              </a:tblGrid>
              <a:tr h="628650">
                <a:tc>
                  <a:txBody>
                    <a:bodyPr/>
                    <a:lstStyle/>
                    <a:p>
                      <a:pPr algn="ctr"/>
                      <a:r>
                        <a:rPr lang="en-US" sz="2400" cap="small" baseline="0" dirty="0" smtClean="0"/>
                        <a:t>Symbol</a:t>
                      </a:r>
                      <a:endParaRPr lang="en-US" sz="2400" cap="small" baseline="0" dirty="0"/>
                    </a:p>
                  </a:txBody>
                  <a:tcPr anchor="ctr"/>
                </a:tc>
                <a:tc>
                  <a:txBody>
                    <a:bodyPr/>
                    <a:lstStyle/>
                    <a:p>
                      <a:pPr algn="ctr"/>
                      <a:r>
                        <a:rPr lang="en-US" sz="2400" cap="small" baseline="0" dirty="0" smtClean="0"/>
                        <a:t>Element</a:t>
                      </a:r>
                      <a:endParaRPr lang="en-US" sz="2400" cap="small" baseline="0" dirty="0"/>
                    </a:p>
                  </a:txBody>
                  <a:tcPr anchor="ctr"/>
                </a:tc>
                <a:tc>
                  <a:txBody>
                    <a:bodyPr/>
                    <a:lstStyle/>
                    <a:p>
                      <a:pPr algn="ctr"/>
                      <a:r>
                        <a:rPr lang="en-US" sz="2400" cap="small" baseline="0" dirty="0" smtClean="0"/>
                        <a:t>Domination</a:t>
                      </a:r>
                      <a:endParaRPr lang="en-US" sz="2400" cap="small" baseline="0" dirty="0"/>
                    </a:p>
                  </a:txBody>
                  <a:tcPr anchor="ctr"/>
                </a:tc>
              </a:tr>
              <a:tr h="628650">
                <a:tc>
                  <a:txBody>
                    <a:bodyPr/>
                    <a:lstStyle/>
                    <a:p>
                      <a:pPr algn="ctr"/>
                      <a:endParaRPr lang="en-US" i="1" dirty="0"/>
                    </a:p>
                  </a:txBody>
                  <a:tcPr anchor="ctr"/>
                </a:tc>
                <a:tc>
                  <a:txBody>
                    <a:bodyPr/>
                    <a:lstStyle/>
                    <a:p>
                      <a:pPr algn="ctr"/>
                      <a:r>
                        <a:rPr lang="en-US" i="1" dirty="0" smtClean="0"/>
                        <a:t>Gold</a:t>
                      </a:r>
                      <a:endParaRPr lang="en-US" i="1" dirty="0"/>
                    </a:p>
                  </a:txBody>
                  <a:tcPr anchor="ctr"/>
                </a:tc>
                <a:tc>
                  <a:txBody>
                    <a:bodyPr/>
                    <a:lstStyle/>
                    <a:p>
                      <a:pPr algn="ctr"/>
                      <a:r>
                        <a:rPr lang="en-US" dirty="0" smtClean="0"/>
                        <a:t>Sol</a:t>
                      </a:r>
                      <a:endParaRPr lang="en-US" dirty="0"/>
                    </a:p>
                  </a:txBody>
                  <a:tcPr anchor="ctr"/>
                </a:tc>
              </a:tr>
              <a:tr h="628650">
                <a:tc>
                  <a:txBody>
                    <a:bodyPr/>
                    <a:lstStyle/>
                    <a:p>
                      <a:pPr algn="ctr"/>
                      <a:endParaRPr lang="en-US" i="1" dirty="0"/>
                    </a:p>
                  </a:txBody>
                  <a:tcPr anchor="ctr"/>
                </a:tc>
                <a:tc>
                  <a:txBody>
                    <a:bodyPr/>
                    <a:lstStyle/>
                    <a:p>
                      <a:pPr algn="ctr"/>
                      <a:r>
                        <a:rPr lang="en-US" i="1" dirty="0" smtClean="0"/>
                        <a:t>Silver</a:t>
                      </a:r>
                      <a:endParaRPr lang="en-US" i="1" dirty="0"/>
                    </a:p>
                  </a:txBody>
                  <a:tcPr anchor="ctr"/>
                </a:tc>
                <a:tc>
                  <a:txBody>
                    <a:bodyPr/>
                    <a:lstStyle/>
                    <a:p>
                      <a:pPr algn="ctr"/>
                      <a:r>
                        <a:rPr lang="en-US" dirty="0" smtClean="0"/>
                        <a:t>Luna</a:t>
                      </a:r>
                      <a:endParaRPr lang="en-US" dirty="0"/>
                    </a:p>
                  </a:txBody>
                  <a:tcPr anchor="ctr"/>
                </a:tc>
              </a:tr>
              <a:tr h="628650">
                <a:tc>
                  <a:txBody>
                    <a:bodyPr/>
                    <a:lstStyle/>
                    <a:p>
                      <a:pPr algn="ctr"/>
                      <a:endParaRPr lang="en-US" i="1" dirty="0"/>
                    </a:p>
                  </a:txBody>
                  <a:tcPr anchor="ctr"/>
                </a:tc>
                <a:tc>
                  <a:txBody>
                    <a:bodyPr/>
                    <a:lstStyle/>
                    <a:p>
                      <a:pPr algn="ctr"/>
                      <a:r>
                        <a:rPr lang="en-US" i="1" dirty="0" smtClean="0"/>
                        <a:t>Copper</a:t>
                      </a:r>
                      <a:endParaRPr lang="en-US" i="1" dirty="0"/>
                    </a:p>
                  </a:txBody>
                  <a:tcPr anchor="ctr"/>
                </a:tc>
                <a:tc>
                  <a:txBody>
                    <a:bodyPr/>
                    <a:lstStyle/>
                    <a:p>
                      <a:pPr algn="ctr"/>
                      <a:r>
                        <a:rPr lang="en-US" dirty="0" smtClean="0"/>
                        <a:t>Venus</a:t>
                      </a:r>
                      <a:endParaRPr lang="en-US" dirty="0"/>
                    </a:p>
                  </a:txBody>
                  <a:tcPr anchor="ctr"/>
                </a:tc>
              </a:tr>
              <a:tr h="628650">
                <a:tc>
                  <a:txBody>
                    <a:bodyPr/>
                    <a:lstStyle/>
                    <a:p>
                      <a:pPr algn="ctr"/>
                      <a:endParaRPr lang="en-US" i="1" dirty="0"/>
                    </a:p>
                  </a:txBody>
                  <a:tcPr anchor="ctr"/>
                </a:tc>
                <a:tc>
                  <a:txBody>
                    <a:bodyPr/>
                    <a:lstStyle/>
                    <a:p>
                      <a:pPr algn="ctr"/>
                      <a:r>
                        <a:rPr lang="en-US" i="1" dirty="0" smtClean="0"/>
                        <a:t>Iron</a:t>
                      </a:r>
                      <a:endParaRPr lang="en-US" i="1" dirty="0"/>
                    </a:p>
                  </a:txBody>
                  <a:tcPr anchor="ctr"/>
                </a:tc>
                <a:tc>
                  <a:txBody>
                    <a:bodyPr/>
                    <a:lstStyle/>
                    <a:p>
                      <a:pPr algn="ctr"/>
                      <a:r>
                        <a:rPr lang="en-US" dirty="0" smtClean="0"/>
                        <a:t>Mars</a:t>
                      </a:r>
                      <a:endParaRPr lang="en-US" dirty="0"/>
                    </a:p>
                  </a:txBody>
                  <a:tcPr anchor="ctr"/>
                </a:tc>
              </a:tr>
              <a:tr h="628650">
                <a:tc>
                  <a:txBody>
                    <a:bodyPr/>
                    <a:lstStyle/>
                    <a:p>
                      <a:pPr algn="ctr"/>
                      <a:endParaRPr lang="en-US" i="1" dirty="0"/>
                    </a:p>
                  </a:txBody>
                  <a:tcPr anchor="ctr"/>
                </a:tc>
                <a:tc>
                  <a:txBody>
                    <a:bodyPr/>
                    <a:lstStyle/>
                    <a:p>
                      <a:pPr algn="ctr"/>
                      <a:r>
                        <a:rPr lang="en-US" i="1" dirty="0" smtClean="0"/>
                        <a:t>Tin</a:t>
                      </a:r>
                      <a:endParaRPr lang="en-US" i="1" dirty="0"/>
                    </a:p>
                  </a:txBody>
                  <a:tcPr anchor="ctr"/>
                </a:tc>
                <a:tc>
                  <a:txBody>
                    <a:bodyPr/>
                    <a:lstStyle/>
                    <a:p>
                      <a:pPr algn="ctr"/>
                      <a:r>
                        <a:rPr lang="en-US" dirty="0" smtClean="0"/>
                        <a:t>Jupiter</a:t>
                      </a:r>
                      <a:endParaRPr lang="en-US" dirty="0"/>
                    </a:p>
                  </a:txBody>
                  <a:tcPr anchor="ctr"/>
                </a:tc>
              </a:tr>
              <a:tr h="628650">
                <a:tc>
                  <a:txBody>
                    <a:bodyPr/>
                    <a:lstStyle/>
                    <a:p>
                      <a:pPr algn="ctr"/>
                      <a:endParaRPr lang="en-US" i="1" dirty="0"/>
                    </a:p>
                  </a:txBody>
                  <a:tcPr anchor="ctr"/>
                </a:tc>
                <a:tc>
                  <a:txBody>
                    <a:bodyPr/>
                    <a:lstStyle/>
                    <a:p>
                      <a:pPr algn="ctr"/>
                      <a:r>
                        <a:rPr lang="en-US" i="1" dirty="0" smtClean="0"/>
                        <a:t>Mercury</a:t>
                      </a:r>
                      <a:endParaRPr lang="en-US" i="1" dirty="0"/>
                    </a:p>
                  </a:txBody>
                  <a:tcPr anchor="ctr"/>
                </a:tc>
                <a:tc>
                  <a:txBody>
                    <a:bodyPr/>
                    <a:lstStyle/>
                    <a:p>
                      <a:pPr algn="ctr"/>
                      <a:r>
                        <a:rPr lang="en-US" dirty="0" smtClean="0"/>
                        <a:t>Mercury</a:t>
                      </a:r>
                      <a:endParaRPr lang="en-US" dirty="0"/>
                    </a:p>
                  </a:txBody>
                  <a:tcPr anchor="ctr"/>
                </a:tc>
              </a:tr>
              <a:tr h="628650">
                <a:tc>
                  <a:txBody>
                    <a:bodyPr/>
                    <a:lstStyle/>
                    <a:p>
                      <a:pPr algn="ctr"/>
                      <a:endParaRPr lang="en-US" i="1" dirty="0"/>
                    </a:p>
                  </a:txBody>
                  <a:tcPr anchor="ctr"/>
                </a:tc>
                <a:tc>
                  <a:txBody>
                    <a:bodyPr/>
                    <a:lstStyle/>
                    <a:p>
                      <a:pPr algn="ctr"/>
                      <a:r>
                        <a:rPr lang="en-US" i="1" dirty="0" smtClean="0"/>
                        <a:t>Lead</a:t>
                      </a:r>
                      <a:endParaRPr lang="en-US" i="1" dirty="0"/>
                    </a:p>
                  </a:txBody>
                  <a:tcPr anchor="ctr"/>
                </a:tc>
                <a:tc>
                  <a:txBody>
                    <a:bodyPr/>
                    <a:lstStyle/>
                    <a:p>
                      <a:pPr algn="ctr"/>
                      <a:r>
                        <a:rPr lang="en-US" dirty="0" smtClean="0"/>
                        <a:t>Saturn</a:t>
                      </a:r>
                      <a:endParaRPr lang="en-US" dirty="0"/>
                    </a:p>
                  </a:txBody>
                  <a:tcPr anchor="ctr"/>
                </a:tc>
              </a:tr>
            </a:tbl>
          </a:graphicData>
        </a:graphic>
      </p:graphicFrame>
      <p:pic>
        <p:nvPicPr>
          <p:cNvPr id="6147" name="Picture 3"/>
          <p:cNvPicPr>
            <a:picLocks noChangeAspect="1" noChangeArrowheads="1"/>
          </p:cNvPicPr>
          <p:nvPr/>
        </p:nvPicPr>
        <p:blipFill>
          <a:blip r:embed="rId2">
            <a:clrChange>
              <a:clrFrom>
                <a:srgbClr val="FFFFFF"/>
              </a:clrFrom>
              <a:clrTo>
                <a:srgbClr val="FFFFFF">
                  <a:alpha val="0"/>
                </a:srgbClr>
              </a:clrTo>
            </a:clrChange>
          </a:blip>
          <a:srcRect l="34339" t="48947" r="63578" b="45053"/>
          <a:stretch>
            <a:fillRect/>
          </a:stretch>
        </p:blipFill>
        <p:spPr bwMode="auto">
          <a:xfrm>
            <a:off x="2516091" y="3897086"/>
            <a:ext cx="519875" cy="504585"/>
          </a:xfrm>
          <a:prstGeom prst="rect">
            <a:avLst/>
          </a:prstGeom>
          <a:noFill/>
          <a:ln w="9525">
            <a:noFill/>
            <a:miter lim="800000"/>
            <a:headEnd/>
            <a:tailEnd/>
          </a:ln>
          <a:effectLst/>
        </p:spPr>
      </p:pic>
      <p:pic>
        <p:nvPicPr>
          <p:cNvPr id="7" name="Picture 3"/>
          <p:cNvPicPr>
            <a:picLocks noChangeAspect="1" noChangeArrowheads="1"/>
          </p:cNvPicPr>
          <p:nvPr/>
        </p:nvPicPr>
        <p:blipFill>
          <a:blip r:embed="rId2">
            <a:clrChange>
              <a:clrFrom>
                <a:srgbClr val="FFFFFF"/>
              </a:clrFrom>
              <a:clrTo>
                <a:srgbClr val="FFFFFF">
                  <a:alpha val="0"/>
                </a:srgbClr>
              </a:clrTo>
            </a:clrChange>
          </a:blip>
          <a:srcRect l="31561" t="39947" r="66703" b="55053"/>
          <a:stretch>
            <a:fillRect/>
          </a:stretch>
        </p:blipFill>
        <p:spPr bwMode="auto">
          <a:xfrm>
            <a:off x="2542975" y="2057400"/>
            <a:ext cx="454891" cy="441512"/>
          </a:xfrm>
          <a:prstGeom prst="rect">
            <a:avLst/>
          </a:prstGeom>
          <a:noFill/>
          <a:ln w="9525">
            <a:noFill/>
            <a:miter lim="800000"/>
            <a:headEnd/>
            <a:tailEnd/>
          </a:ln>
          <a:effectLst/>
        </p:spPr>
      </p:pic>
      <p:pic>
        <p:nvPicPr>
          <p:cNvPr id="8" name="Picture 3"/>
          <p:cNvPicPr>
            <a:picLocks noChangeAspect="1" noChangeArrowheads="1"/>
          </p:cNvPicPr>
          <p:nvPr/>
        </p:nvPicPr>
        <p:blipFill>
          <a:blip r:embed="rId2">
            <a:clrChange>
              <a:clrFrom>
                <a:srgbClr val="FFFFFF"/>
              </a:clrFrom>
              <a:clrTo>
                <a:srgbClr val="FFFFFF">
                  <a:alpha val="0"/>
                </a:srgbClr>
              </a:clrTo>
            </a:clrChange>
          </a:blip>
          <a:srcRect l="40241" t="48947" r="57675" b="45053"/>
          <a:stretch>
            <a:fillRect/>
          </a:stretch>
        </p:blipFill>
        <p:spPr bwMode="auto">
          <a:xfrm>
            <a:off x="2593107" y="5867400"/>
            <a:ext cx="454891" cy="441512"/>
          </a:xfrm>
          <a:prstGeom prst="rect">
            <a:avLst/>
          </a:prstGeom>
          <a:noFill/>
          <a:ln w="9525">
            <a:noFill/>
            <a:miter lim="800000"/>
            <a:headEnd/>
            <a:tailEnd/>
          </a:ln>
          <a:effectLst/>
        </p:spPr>
      </p:pic>
      <p:pic>
        <p:nvPicPr>
          <p:cNvPr id="9" name="Picture 3"/>
          <p:cNvPicPr>
            <a:picLocks noChangeAspect="1" noChangeArrowheads="1"/>
          </p:cNvPicPr>
          <p:nvPr/>
        </p:nvPicPr>
        <p:blipFill>
          <a:blip r:embed="rId2">
            <a:clrChange>
              <a:clrFrom>
                <a:srgbClr val="FFFFFF"/>
              </a:clrFrom>
              <a:clrTo>
                <a:srgbClr val="FFFFFF">
                  <a:alpha val="0"/>
                </a:srgbClr>
              </a:clrTo>
            </a:clrChange>
          </a:blip>
          <a:srcRect l="37117" t="37947" r="60800" b="55053"/>
          <a:stretch>
            <a:fillRect/>
          </a:stretch>
        </p:blipFill>
        <p:spPr bwMode="auto">
          <a:xfrm>
            <a:off x="2516091" y="3124200"/>
            <a:ext cx="519875" cy="588682"/>
          </a:xfrm>
          <a:prstGeom prst="rect">
            <a:avLst/>
          </a:prstGeom>
          <a:noFill/>
          <a:ln w="9525">
            <a:noFill/>
            <a:miter lim="800000"/>
            <a:headEnd/>
            <a:tailEnd/>
          </a:ln>
          <a:effectLst/>
        </p:spPr>
      </p:pic>
      <p:pic>
        <p:nvPicPr>
          <p:cNvPr id="10" name="Picture 3"/>
          <p:cNvPicPr>
            <a:picLocks noChangeAspect="1" noChangeArrowheads="1"/>
          </p:cNvPicPr>
          <p:nvPr/>
        </p:nvPicPr>
        <p:blipFill>
          <a:blip r:embed="rId2">
            <a:clrChange>
              <a:clrFrom>
                <a:srgbClr val="FFFFFF"/>
              </a:clrFrom>
              <a:clrTo>
                <a:srgbClr val="FFFFFF">
                  <a:alpha val="0"/>
                </a:srgbClr>
              </a:clrTo>
            </a:clrChange>
          </a:blip>
          <a:srcRect l="33937" t="37947" r="63285" b="55053"/>
          <a:stretch>
            <a:fillRect/>
          </a:stretch>
        </p:blipFill>
        <p:spPr bwMode="auto">
          <a:xfrm>
            <a:off x="2485366" y="5192486"/>
            <a:ext cx="594143" cy="504585"/>
          </a:xfrm>
          <a:prstGeom prst="rect">
            <a:avLst/>
          </a:prstGeom>
          <a:noFill/>
          <a:ln w="9525">
            <a:noFill/>
            <a:miter lim="800000"/>
            <a:headEnd/>
            <a:tailEnd/>
          </a:ln>
          <a:effectLst/>
        </p:spPr>
      </p:pic>
      <p:pic>
        <p:nvPicPr>
          <p:cNvPr id="11" name="Picture 3"/>
          <p:cNvPicPr>
            <a:picLocks noChangeAspect="1" noChangeArrowheads="1"/>
          </p:cNvPicPr>
          <p:nvPr/>
        </p:nvPicPr>
        <p:blipFill>
          <a:blip r:embed="rId2">
            <a:clrChange>
              <a:clrFrom>
                <a:srgbClr val="FFFFFF"/>
              </a:clrFrom>
              <a:clrTo>
                <a:srgbClr val="FFFFFF">
                  <a:alpha val="0"/>
                </a:srgbClr>
              </a:clrTo>
            </a:clrChange>
          </a:blip>
          <a:srcRect l="39547" t="37947" r="57383" b="55053"/>
          <a:stretch>
            <a:fillRect/>
          </a:stretch>
        </p:blipFill>
        <p:spPr bwMode="auto">
          <a:xfrm>
            <a:off x="2425534" y="2536371"/>
            <a:ext cx="738770" cy="567658"/>
          </a:xfrm>
          <a:prstGeom prst="rect">
            <a:avLst/>
          </a:prstGeom>
          <a:noFill/>
          <a:ln w="9525">
            <a:noFill/>
            <a:miter lim="800000"/>
            <a:headEnd/>
            <a:tailEnd/>
          </a:ln>
          <a:effectLst/>
        </p:spPr>
      </p:pic>
      <p:pic>
        <p:nvPicPr>
          <p:cNvPr id="12" name="Picture 3"/>
          <p:cNvPicPr>
            <a:picLocks noChangeAspect="1" noChangeArrowheads="1"/>
          </p:cNvPicPr>
          <p:nvPr/>
        </p:nvPicPr>
        <p:blipFill>
          <a:blip r:embed="rId2">
            <a:clrChange>
              <a:clrFrom>
                <a:srgbClr val="FFFFFF"/>
              </a:clrFrom>
              <a:clrTo>
                <a:srgbClr val="FFFFFF">
                  <a:alpha val="0"/>
                </a:srgbClr>
              </a:clrTo>
            </a:clrChange>
          </a:blip>
          <a:srcRect l="37117" t="48947" r="60800" b="45053"/>
          <a:stretch>
            <a:fillRect/>
          </a:stretch>
        </p:blipFill>
        <p:spPr bwMode="auto">
          <a:xfrm>
            <a:off x="2542975" y="4572000"/>
            <a:ext cx="454891" cy="441512"/>
          </a:xfrm>
          <a:prstGeom prst="rect">
            <a:avLst/>
          </a:prstGeom>
          <a:noFill/>
          <a:ln w="9525">
            <a:noFill/>
            <a:miter lim="800000"/>
            <a:headEnd/>
            <a:tailEnd/>
          </a:ln>
          <a:effectLst/>
        </p:spPr>
      </p:pic>
      <p:sp>
        <p:nvSpPr>
          <p:cNvPr id="13" name="TextBox 12"/>
          <p:cNvSpPr txBox="1"/>
          <p:nvPr/>
        </p:nvSpPr>
        <p:spPr>
          <a:xfrm>
            <a:off x="762000" y="914400"/>
            <a:ext cx="7268336" cy="37457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r>
              <a:rPr lang="en-US" i="1" dirty="0" smtClean="0"/>
              <a:t>Planetary metals were “dominated” by one of the seven planets (known by ancient alchemists). </a:t>
            </a:r>
            <a:endParaRPr lang="en-US" i="1"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Core Alchemical Processes</a:t>
            </a:r>
            <a:endParaRPr lang="en-US" dirty="0"/>
          </a:p>
        </p:txBody>
      </p:sp>
      <p:graphicFrame>
        <p:nvGraphicFramePr>
          <p:cNvPr id="4" name="Content Placeholder 3"/>
          <p:cNvGraphicFramePr>
            <a:graphicFrameLocks noGrp="1"/>
          </p:cNvGraphicFramePr>
          <p:nvPr>
            <p:ph idx="1"/>
          </p:nvPr>
        </p:nvGraphicFramePr>
        <p:xfrm>
          <a:off x="269875" y="1344504"/>
          <a:ext cx="8609013" cy="4903896"/>
        </p:xfrm>
        <a:graphic>
          <a:graphicData uri="http://schemas.openxmlformats.org/drawingml/2006/table">
            <a:tbl>
              <a:tblPr firstRow="1" bandRow="1">
                <a:tableStyleId>{2A488322-F2BA-4B5B-9748-0D474271808F}</a:tableStyleId>
              </a:tblPr>
              <a:tblGrid>
                <a:gridCol w="1383242"/>
                <a:gridCol w="1383242"/>
                <a:gridCol w="1383242"/>
                <a:gridCol w="304800"/>
                <a:gridCol w="1384829"/>
                <a:gridCol w="1384829"/>
                <a:gridCol w="1384829"/>
              </a:tblGrid>
              <a:tr h="567267">
                <a:tc gridSpan="3">
                  <a:txBody>
                    <a:bodyPr/>
                    <a:lstStyle/>
                    <a:p>
                      <a:pPr algn="ctr"/>
                      <a:r>
                        <a:rPr lang="en-US" sz="2400" cap="small" baseline="0" dirty="0" smtClean="0"/>
                        <a:t>Decomposition</a:t>
                      </a:r>
                      <a:endParaRPr lang="en-US" sz="2400" b="1" cap="small" baseline="0" dirty="0"/>
                    </a:p>
                  </a:txBody>
                  <a:tcPr anchor="ctr">
                    <a:lnR>
                      <a:noFill/>
                    </a:lnR>
                  </a:tcPr>
                </a:tc>
                <a:tc hMerge="1">
                  <a:txBody>
                    <a:bodyPr/>
                    <a:lstStyle/>
                    <a:p>
                      <a:endParaRPr lang="en-US" dirty="0"/>
                    </a:p>
                  </a:txBody>
                  <a:tcPr/>
                </a:tc>
                <a:tc hMerge="1">
                  <a:txBody>
                    <a:bodyPr/>
                    <a:lstStyle/>
                    <a:p>
                      <a:endParaRPr lang="en-US" dirty="0"/>
                    </a:p>
                  </a:txBody>
                  <a:tcPr/>
                </a:tc>
                <a:tc>
                  <a:txBody>
                    <a:bodyPr/>
                    <a:lstStyle/>
                    <a:p>
                      <a:endParaRPr lang="en-US" dirty="0"/>
                    </a:p>
                  </a:txBody>
                  <a:tcPr anchor="ct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gridSpan="3">
                  <a:txBody>
                    <a:bodyPr/>
                    <a:lstStyle/>
                    <a:p>
                      <a:pPr marL="0" algn="ctr" defTabSz="914400" rtl="0" eaLnBrk="1" latinLnBrk="0" hangingPunct="1"/>
                      <a:r>
                        <a:rPr lang="en-US" sz="2400" kern="1200" cap="small" baseline="0" dirty="0" smtClean="0"/>
                        <a:t>Separation</a:t>
                      </a:r>
                      <a:endParaRPr lang="en-US" sz="2400" b="1" kern="1200" cap="small" baseline="0" dirty="0" smtClean="0">
                        <a:solidFill>
                          <a:schemeClr val="tx1"/>
                        </a:solidFill>
                        <a:latin typeface="+mn-lt"/>
                        <a:ea typeface="+mn-ea"/>
                        <a:cs typeface="+mn-cs"/>
                      </a:endParaRPr>
                    </a:p>
                  </a:txBody>
                  <a:tcPr anchor="ctr">
                    <a:lnL>
                      <a:noFill/>
                    </a:lnL>
                  </a:tcPr>
                </a:tc>
                <a:tc hMerge="1">
                  <a:txBody>
                    <a:bodyPr/>
                    <a:lstStyle/>
                    <a:p>
                      <a:endParaRPr lang="en-US" dirty="0"/>
                    </a:p>
                  </a:txBody>
                  <a:tcPr/>
                </a:tc>
                <a:tc hMerge="1">
                  <a:txBody>
                    <a:bodyPr/>
                    <a:lstStyle/>
                    <a:p>
                      <a:endParaRPr lang="en-US" dirty="0"/>
                    </a:p>
                  </a:txBody>
                  <a:tcPr/>
                </a:tc>
              </a:tr>
              <a:tr h="567267">
                <a:tc>
                  <a:txBody>
                    <a:bodyPr/>
                    <a:lstStyle/>
                    <a:p>
                      <a:endParaRPr lang="en-US" dirty="0"/>
                    </a:p>
                  </a:txBody>
                  <a:tcPr anchor="ctr"/>
                </a:tc>
                <a:tc>
                  <a:txBody>
                    <a:bodyPr/>
                    <a:lstStyle/>
                    <a:p>
                      <a:r>
                        <a:rPr lang="en-US" i="1" dirty="0" smtClean="0"/>
                        <a:t>Aries</a:t>
                      </a:r>
                      <a:endParaRPr lang="en-US" i="1" dirty="0"/>
                    </a:p>
                  </a:txBody>
                  <a:tcPr anchor="ctr"/>
                </a:tc>
                <a:tc>
                  <a:txBody>
                    <a:bodyPr/>
                    <a:lstStyle/>
                    <a:p>
                      <a:r>
                        <a:rPr lang="en-US" dirty="0" smtClean="0"/>
                        <a:t>Oxidation</a:t>
                      </a:r>
                      <a:endParaRPr lang="en-US" dirty="0"/>
                    </a:p>
                  </a:txBody>
                  <a:tcPr anchor="ctr">
                    <a:lnR>
                      <a:noFill/>
                    </a:lnR>
                  </a:tcPr>
                </a:tc>
                <a:tc>
                  <a:txBody>
                    <a:bodyPr/>
                    <a:lstStyle/>
                    <a:p>
                      <a:endParaRPr lang="en-US" dirty="0"/>
                    </a:p>
                  </a:txBody>
                  <a:tcPr anchor="ctr">
                    <a:lnL>
                      <a:noFill/>
                    </a:lnL>
                    <a:lnR>
                      <a:noFill/>
                    </a:lnR>
                    <a:lnT w="25400" cmpd="sng">
                      <a:noFill/>
                    </a:lnT>
                    <a:lnB>
                      <a:noFill/>
                    </a:lnB>
                    <a:lnTlToBr w="12700" cmpd="sng">
                      <a:noFill/>
                      <a:prstDash val="solid"/>
                    </a:lnTlToBr>
                    <a:lnBlToTr w="12700" cmpd="sng">
                      <a:noFill/>
                      <a:prstDash val="solid"/>
                    </a:lnBlToTr>
                    <a:solidFill>
                      <a:schemeClr val="bg1"/>
                    </a:solidFill>
                  </a:tcPr>
                </a:tc>
                <a:tc>
                  <a:txBody>
                    <a:bodyPr/>
                    <a:lstStyle/>
                    <a:p>
                      <a:endParaRPr lang="en-US" dirty="0"/>
                    </a:p>
                  </a:txBody>
                  <a:tcPr anchor="ctr">
                    <a:lnL>
                      <a:noFill/>
                    </a:lnL>
                  </a:tcPr>
                </a:tc>
                <a:tc>
                  <a:txBody>
                    <a:bodyPr/>
                    <a:lstStyle/>
                    <a:p>
                      <a:r>
                        <a:rPr lang="en-US" i="1" dirty="0" smtClean="0"/>
                        <a:t>Virgo</a:t>
                      </a:r>
                      <a:endParaRPr lang="en-US" i="1" dirty="0"/>
                    </a:p>
                  </a:txBody>
                  <a:tcPr anchor="ctr"/>
                </a:tc>
                <a:tc>
                  <a:txBody>
                    <a:bodyPr/>
                    <a:lstStyle/>
                    <a:p>
                      <a:r>
                        <a:rPr lang="en-US" dirty="0" smtClean="0"/>
                        <a:t>Distillation</a:t>
                      </a:r>
                      <a:endParaRPr lang="en-US" dirty="0"/>
                    </a:p>
                  </a:txBody>
                  <a:tcPr anchor="ctr"/>
                </a:tc>
              </a:tr>
              <a:tr h="567267">
                <a:tc>
                  <a:txBody>
                    <a:bodyPr/>
                    <a:lstStyle/>
                    <a:p>
                      <a:endParaRPr lang="en-US" dirty="0"/>
                    </a:p>
                  </a:txBody>
                  <a:tcPr anchor="ctr"/>
                </a:tc>
                <a:tc>
                  <a:txBody>
                    <a:bodyPr/>
                    <a:lstStyle/>
                    <a:p>
                      <a:r>
                        <a:rPr lang="en-US" i="1" dirty="0" smtClean="0"/>
                        <a:t>Leo</a:t>
                      </a:r>
                      <a:endParaRPr lang="en-US" i="1" dirty="0"/>
                    </a:p>
                  </a:txBody>
                  <a:tcPr anchor="ctr"/>
                </a:tc>
                <a:tc>
                  <a:txBody>
                    <a:bodyPr/>
                    <a:lstStyle/>
                    <a:p>
                      <a:r>
                        <a:rPr lang="en-US" dirty="0" smtClean="0"/>
                        <a:t>Digestion</a:t>
                      </a:r>
                      <a:endParaRPr lang="en-US" dirty="0"/>
                    </a:p>
                  </a:txBody>
                  <a:tcPr anchor="ctr"/>
                </a:tc>
                <a:tc>
                  <a:txBody>
                    <a:bodyPr/>
                    <a:lstStyle/>
                    <a:p>
                      <a:endParaRPr lang="en-US" dirty="0"/>
                    </a:p>
                  </a:txBody>
                  <a:tcPr anchor="ctr">
                    <a:lnT>
                      <a:noFill/>
                    </a:lnT>
                    <a:solidFill>
                      <a:schemeClr val="bg1"/>
                    </a:solidFill>
                  </a:tcPr>
                </a:tc>
                <a:tc>
                  <a:txBody>
                    <a:bodyPr/>
                    <a:lstStyle/>
                    <a:p>
                      <a:endParaRPr lang="en-US" dirty="0"/>
                    </a:p>
                  </a:txBody>
                  <a:tcPr anchor="ctr"/>
                </a:tc>
                <a:tc>
                  <a:txBody>
                    <a:bodyPr/>
                    <a:lstStyle/>
                    <a:p>
                      <a:r>
                        <a:rPr lang="en-US" i="1" dirty="0" smtClean="0"/>
                        <a:t>Libra</a:t>
                      </a:r>
                      <a:endParaRPr lang="en-US" i="1" dirty="0"/>
                    </a:p>
                  </a:txBody>
                  <a:tcPr anchor="ctr"/>
                </a:tc>
                <a:tc>
                  <a:txBody>
                    <a:bodyPr/>
                    <a:lstStyle/>
                    <a:p>
                      <a:r>
                        <a:rPr lang="en-US" dirty="0" smtClean="0"/>
                        <a:t>Sublimation</a:t>
                      </a:r>
                      <a:endParaRPr lang="en-US" dirty="0"/>
                    </a:p>
                  </a:txBody>
                  <a:tcPr anchor="ctr"/>
                </a:tc>
              </a:tr>
              <a:tr h="567267">
                <a:tc>
                  <a:txBody>
                    <a:bodyPr/>
                    <a:lstStyle/>
                    <a:p>
                      <a:endParaRPr lang="en-US" dirty="0"/>
                    </a:p>
                  </a:txBody>
                  <a:tcPr anchor="ctr">
                    <a:lnB w="28575" cap="flat" cmpd="sng" algn="ctr">
                      <a:solidFill>
                        <a:schemeClr val="tx1"/>
                      </a:solidFill>
                      <a:prstDash val="solid"/>
                      <a:round/>
                      <a:headEnd type="none" w="med" len="med"/>
                      <a:tailEnd type="none" w="med" len="med"/>
                    </a:lnB>
                  </a:tcPr>
                </a:tc>
                <a:tc>
                  <a:txBody>
                    <a:bodyPr/>
                    <a:lstStyle/>
                    <a:p>
                      <a:r>
                        <a:rPr lang="en-US" i="1" dirty="0" smtClean="0"/>
                        <a:t>Capricorn</a:t>
                      </a:r>
                      <a:endParaRPr lang="en-US" i="1" dirty="0"/>
                    </a:p>
                  </a:txBody>
                  <a:tcPr anchor="ctr">
                    <a:lnB w="28575" cap="flat" cmpd="sng" algn="ctr">
                      <a:solidFill>
                        <a:schemeClr val="tx1"/>
                      </a:solidFill>
                      <a:prstDash val="solid"/>
                      <a:round/>
                      <a:headEnd type="none" w="med" len="med"/>
                      <a:tailEnd type="none" w="med" len="med"/>
                    </a:lnB>
                  </a:tcPr>
                </a:tc>
                <a:tc>
                  <a:txBody>
                    <a:bodyPr/>
                    <a:lstStyle/>
                    <a:p>
                      <a:r>
                        <a:rPr lang="en-US" dirty="0" smtClean="0"/>
                        <a:t>Fermentation</a:t>
                      </a:r>
                      <a:endParaRPr lang="en-US" dirty="0"/>
                    </a:p>
                  </a:txBody>
                  <a:tcPr anchor="ctr">
                    <a:lnB w="28575" cap="flat" cmpd="sng" algn="ctr">
                      <a:solidFill>
                        <a:schemeClr val="tx1"/>
                      </a:solidFill>
                      <a:prstDash val="solid"/>
                      <a:round/>
                      <a:headEnd type="none" w="med" len="med"/>
                      <a:tailEnd type="none" w="med" len="med"/>
                    </a:lnB>
                  </a:tcPr>
                </a:tc>
                <a:tc>
                  <a:txBody>
                    <a:bodyPr/>
                    <a:lstStyle/>
                    <a:p>
                      <a:endParaRPr lang="en-US" dirty="0"/>
                    </a:p>
                  </a:txBody>
                  <a:tcPr anchor="ctr">
                    <a:solidFill>
                      <a:schemeClr val="bg1"/>
                    </a:solidFill>
                  </a:tcPr>
                </a:tc>
                <a:tc>
                  <a:txBody>
                    <a:bodyPr/>
                    <a:lstStyle/>
                    <a:p>
                      <a:endParaRPr lang="en-US" dirty="0"/>
                    </a:p>
                  </a:txBody>
                  <a:tcPr anchor="ctr">
                    <a:lnB w="28575" cap="flat" cmpd="sng" algn="ctr">
                      <a:solidFill>
                        <a:schemeClr val="tx1"/>
                      </a:solidFill>
                      <a:prstDash val="solid"/>
                      <a:round/>
                      <a:headEnd type="none" w="med" len="med"/>
                      <a:tailEnd type="none" w="med" len="med"/>
                    </a:lnB>
                  </a:tcPr>
                </a:tc>
                <a:tc>
                  <a:txBody>
                    <a:bodyPr/>
                    <a:lstStyle/>
                    <a:p>
                      <a:r>
                        <a:rPr lang="en-US" i="1" dirty="0" smtClean="0"/>
                        <a:t>Scorpio</a:t>
                      </a:r>
                      <a:endParaRPr lang="en-US" i="1" dirty="0"/>
                    </a:p>
                  </a:txBody>
                  <a:tcPr anchor="ctr">
                    <a:lnB w="28575" cap="flat" cmpd="sng" algn="ctr">
                      <a:solidFill>
                        <a:schemeClr val="tx1"/>
                      </a:solidFill>
                      <a:prstDash val="solid"/>
                      <a:round/>
                      <a:headEnd type="none" w="med" len="med"/>
                      <a:tailEnd type="none" w="med" len="med"/>
                    </a:lnB>
                  </a:tcPr>
                </a:tc>
                <a:tc>
                  <a:txBody>
                    <a:bodyPr/>
                    <a:lstStyle/>
                    <a:p>
                      <a:r>
                        <a:rPr lang="en-US" dirty="0" smtClean="0"/>
                        <a:t>Filtration</a:t>
                      </a:r>
                      <a:endParaRPr lang="en-US" dirty="0"/>
                    </a:p>
                  </a:txBody>
                  <a:tcPr anchor="ctr">
                    <a:lnB w="28575" cap="flat" cmpd="sng" algn="ctr">
                      <a:solidFill>
                        <a:schemeClr val="tx1"/>
                      </a:solidFill>
                      <a:prstDash val="solid"/>
                      <a:round/>
                      <a:headEnd type="none" w="med" len="med"/>
                      <a:tailEnd type="none" w="med" len="med"/>
                    </a:lnB>
                  </a:tcPr>
                </a:tc>
              </a:tr>
              <a:tr h="0">
                <a:tc gridSpan="7">
                  <a:txBody>
                    <a:bodyPr/>
                    <a:lstStyle/>
                    <a:p>
                      <a:endParaRPr lang="en-US"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67267">
                <a:tc gridSpan="3">
                  <a:txBody>
                    <a:bodyPr/>
                    <a:lstStyle/>
                    <a:p>
                      <a:pPr marL="0" algn="ctr" defTabSz="914400" rtl="0" eaLnBrk="1" latinLnBrk="0" hangingPunct="1"/>
                      <a:r>
                        <a:rPr lang="en-US" sz="2400" b="1" kern="1200" cap="small" baseline="0" dirty="0" smtClean="0">
                          <a:solidFill>
                            <a:schemeClr val="bg1"/>
                          </a:solidFill>
                        </a:rPr>
                        <a:t>Modification</a:t>
                      </a:r>
                      <a:endParaRPr lang="en-US" sz="2400" b="1" kern="1200" cap="small" baseline="0" dirty="0" smtClean="0">
                        <a:solidFill>
                          <a:schemeClr val="bg1"/>
                        </a:solidFill>
                        <a:latin typeface="+mn-lt"/>
                        <a:ea typeface="+mn-ea"/>
                        <a:cs typeface="+mn-cs"/>
                      </a:endParaRPr>
                    </a:p>
                  </a:txBody>
                  <a:tcPr anchor="ctr">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hMerge="1">
                  <a:txBody>
                    <a:bodyPr/>
                    <a:lstStyle/>
                    <a:p>
                      <a:endParaRPr lang="en-US" dirty="0"/>
                    </a:p>
                  </a:txBody>
                  <a:tcPr/>
                </a:tc>
                <a:tc hMerge="1">
                  <a:txBody>
                    <a:bodyPr/>
                    <a:lstStyle/>
                    <a:p>
                      <a:endParaRPr lang="en-US" dirty="0"/>
                    </a:p>
                  </a:txBody>
                  <a:tcPr/>
                </a:tc>
                <a:tc>
                  <a:txBody>
                    <a:bodyPr/>
                    <a:lstStyle/>
                    <a:p>
                      <a:pPr marL="0" algn="ctr" defTabSz="914400" rtl="0" eaLnBrk="1" latinLnBrk="0" hangingPunct="1"/>
                      <a:endParaRPr lang="en-US" sz="2400" b="1" kern="1200" cap="small" baseline="0" dirty="0" smtClean="0">
                        <a:solidFill>
                          <a:schemeClr val="tx1"/>
                        </a:solidFill>
                        <a:latin typeface="+mn-lt"/>
                        <a:ea typeface="+mn-ea"/>
                        <a:cs typeface="+mn-cs"/>
                      </a:endParaRP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algn="ctr" defTabSz="914400" rtl="0" eaLnBrk="1" latinLnBrk="0" hangingPunct="1"/>
                      <a:r>
                        <a:rPr lang="en-US" sz="2400" b="1" kern="1200" cap="small" baseline="0" dirty="0" smtClean="0">
                          <a:solidFill>
                            <a:schemeClr val="lt1"/>
                          </a:solidFill>
                          <a:latin typeface="+mn-lt"/>
                          <a:ea typeface="+mn-ea"/>
                          <a:cs typeface="+mn-cs"/>
                        </a:rPr>
                        <a:t>Union</a:t>
                      </a:r>
                    </a:p>
                  </a:txBody>
                  <a:tcPr anchor="ctr">
                    <a:lnL>
                      <a:noFill/>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hMerge="1">
                  <a:txBody>
                    <a:bodyPr/>
                    <a:lstStyle/>
                    <a:p>
                      <a:endParaRPr lang="en-US" dirty="0"/>
                    </a:p>
                  </a:txBody>
                  <a:tcPr/>
                </a:tc>
                <a:tc hMerge="1">
                  <a:txBody>
                    <a:bodyPr/>
                    <a:lstStyle/>
                    <a:p>
                      <a:endParaRPr lang="en-US" dirty="0"/>
                    </a:p>
                  </a:txBody>
                  <a:tcPr/>
                </a:tc>
              </a:tr>
              <a:tr h="567267">
                <a:tc>
                  <a:txBody>
                    <a:bodyPr/>
                    <a:lstStyle/>
                    <a:p>
                      <a:pPr marL="0" algn="l" defTabSz="914400" rtl="0" eaLnBrk="1" latinLnBrk="0" hangingPunct="1"/>
                      <a:endParaRPr lang="en-US" sz="1800" kern="1200" dirty="0" smtClean="0">
                        <a:solidFill>
                          <a:schemeClr val="dk1"/>
                        </a:solidFill>
                        <a:latin typeface="+mn-lt"/>
                        <a:ea typeface="+mn-ea"/>
                        <a:cs typeface="+mn-cs"/>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l" defTabSz="914400" rtl="0" eaLnBrk="1" latinLnBrk="0" hangingPunct="1"/>
                      <a:r>
                        <a:rPr lang="en-US" sz="1800" i="1" kern="1200" dirty="0" smtClean="0">
                          <a:solidFill>
                            <a:schemeClr val="dk1"/>
                          </a:solidFill>
                          <a:latin typeface="+mn-lt"/>
                          <a:ea typeface="+mn-ea"/>
                          <a:cs typeface="+mn-cs"/>
                        </a:rPr>
                        <a:t>Taurus</a:t>
                      </a: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l" defTabSz="914400" rtl="0" eaLnBrk="1" latinLnBrk="0" hangingPunct="1"/>
                      <a:r>
                        <a:rPr lang="en-US" sz="1800" kern="1200" dirty="0" smtClean="0">
                          <a:solidFill>
                            <a:schemeClr val="dk1"/>
                          </a:solidFill>
                          <a:latin typeface="+mn-lt"/>
                          <a:ea typeface="+mn-ea"/>
                          <a:cs typeface="+mn-cs"/>
                        </a:rPr>
                        <a:t>Coagulation</a:t>
                      </a:r>
                    </a:p>
                  </a:txBody>
                  <a:tcPr anchor="ctr">
                    <a:lnR>
                      <a:noFill/>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endParaRPr lang="en-US" dirty="0"/>
                    </a:p>
                  </a:txBody>
                  <a:tcPr anchor="ctr">
                    <a:lnL>
                      <a:noFill/>
                    </a:lnL>
                    <a:lnR>
                      <a:noFill/>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800" kern="1200" dirty="0" smtClean="0">
                        <a:solidFill>
                          <a:schemeClr val="tx1"/>
                        </a:solidFill>
                        <a:latin typeface="+mn-lt"/>
                        <a:ea typeface="+mn-ea"/>
                        <a:cs typeface="+mn-cs"/>
                      </a:endParaRPr>
                    </a:p>
                  </a:txBody>
                  <a:tcPr anchor="ctr">
                    <a:lnL>
                      <a:noFill/>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l" defTabSz="914400" rtl="0" eaLnBrk="1" latinLnBrk="0" hangingPunct="1"/>
                      <a:r>
                        <a:rPr lang="en-US" sz="1800" i="1" kern="1200" dirty="0" smtClean="0"/>
                        <a:t>Cancer</a:t>
                      </a:r>
                      <a:endParaRPr lang="en-US" sz="1800" i="1" kern="1200" dirty="0" smtClean="0">
                        <a:solidFill>
                          <a:schemeClr val="tx1"/>
                        </a:solidFill>
                        <a:latin typeface="+mn-lt"/>
                        <a:ea typeface="+mn-ea"/>
                        <a:cs typeface="+mn-cs"/>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l" defTabSz="914400" rtl="0" eaLnBrk="1" latinLnBrk="0" hangingPunct="1"/>
                      <a:r>
                        <a:rPr lang="en-US" sz="1800" kern="1200" dirty="0" smtClean="0"/>
                        <a:t>Solution</a:t>
                      </a:r>
                      <a:endParaRPr lang="en-US" sz="1800" kern="1200" dirty="0" smtClean="0">
                        <a:solidFill>
                          <a:schemeClr val="tx1"/>
                        </a:solidFill>
                        <a:latin typeface="+mn-lt"/>
                        <a:ea typeface="+mn-ea"/>
                        <a:cs typeface="+mn-cs"/>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r>
              <a:tr h="567267">
                <a:tc>
                  <a:txBody>
                    <a:bodyPr/>
                    <a:lstStyle/>
                    <a:p>
                      <a:endParaRPr lang="en-US" dirty="0"/>
                    </a:p>
                  </a:txBody>
                  <a:tcPr anchor="ctr">
                    <a:solidFill>
                      <a:schemeClr val="bg1"/>
                    </a:solidFill>
                  </a:tcPr>
                </a:tc>
                <a:tc>
                  <a:txBody>
                    <a:bodyPr/>
                    <a:lstStyle/>
                    <a:p>
                      <a:r>
                        <a:rPr lang="en-US" i="1" dirty="0" smtClean="0"/>
                        <a:t>Gemini</a:t>
                      </a:r>
                      <a:endParaRPr lang="en-US" i="1" dirty="0"/>
                    </a:p>
                  </a:txBody>
                  <a:tcPr anchor="ctr">
                    <a:solidFill>
                      <a:schemeClr val="bg1"/>
                    </a:solidFill>
                  </a:tcPr>
                </a:tc>
                <a:tc>
                  <a:txBody>
                    <a:bodyPr/>
                    <a:lstStyle/>
                    <a:p>
                      <a:r>
                        <a:rPr lang="en-US" dirty="0" smtClean="0"/>
                        <a:t>Fixation</a:t>
                      </a:r>
                      <a:endParaRPr lang="en-US" dirty="0"/>
                    </a:p>
                  </a:txBody>
                  <a:tcPr anchor="ctr">
                    <a:lnR>
                      <a:noFill/>
                    </a:lnR>
                    <a:solidFill>
                      <a:schemeClr val="bg1"/>
                    </a:solidFill>
                  </a:tcPr>
                </a:tc>
                <a:tc>
                  <a:txBody>
                    <a:bodyPr/>
                    <a:lstStyle/>
                    <a:p>
                      <a:endParaRPr lang="en-US" dirty="0"/>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800" kern="1200" dirty="0" smtClean="0">
                        <a:solidFill>
                          <a:schemeClr val="tx1"/>
                        </a:solidFill>
                        <a:latin typeface="+mn-lt"/>
                        <a:ea typeface="+mn-ea"/>
                        <a:cs typeface="+mn-cs"/>
                      </a:endParaRPr>
                    </a:p>
                  </a:txBody>
                  <a:tcPr anchor="ctr">
                    <a:lnL>
                      <a:noFill/>
                    </a:lnL>
                    <a:solidFill>
                      <a:schemeClr val="bg1"/>
                    </a:solidFill>
                  </a:tcPr>
                </a:tc>
                <a:tc>
                  <a:txBody>
                    <a:bodyPr/>
                    <a:lstStyle/>
                    <a:p>
                      <a:pPr marL="0" algn="l" defTabSz="914400" rtl="0" eaLnBrk="1" latinLnBrk="0" hangingPunct="1"/>
                      <a:r>
                        <a:rPr lang="en-US" sz="1800" i="1" kern="1200" dirty="0" smtClean="0"/>
                        <a:t>Aquarius</a:t>
                      </a:r>
                      <a:endParaRPr lang="en-US" sz="1800" i="1" kern="1200" dirty="0" smtClean="0">
                        <a:solidFill>
                          <a:schemeClr val="tx1"/>
                        </a:solidFill>
                        <a:latin typeface="+mn-lt"/>
                        <a:ea typeface="+mn-ea"/>
                        <a:cs typeface="+mn-cs"/>
                      </a:endParaRPr>
                    </a:p>
                  </a:txBody>
                  <a:tcPr anchor="ctr">
                    <a:solidFill>
                      <a:schemeClr val="bg1"/>
                    </a:solidFill>
                  </a:tcPr>
                </a:tc>
                <a:tc>
                  <a:txBody>
                    <a:bodyPr/>
                    <a:lstStyle/>
                    <a:p>
                      <a:pPr marL="0" algn="l" defTabSz="914400" rtl="0" eaLnBrk="1" latinLnBrk="0" hangingPunct="1"/>
                      <a:r>
                        <a:rPr lang="en-US" sz="1800" kern="1200" dirty="0" smtClean="0"/>
                        <a:t>Multiplication</a:t>
                      </a:r>
                      <a:endParaRPr lang="en-US" sz="1800" kern="1200" dirty="0" smtClean="0">
                        <a:solidFill>
                          <a:schemeClr val="tx1"/>
                        </a:solidFill>
                        <a:latin typeface="+mn-lt"/>
                        <a:ea typeface="+mn-ea"/>
                        <a:cs typeface="+mn-cs"/>
                      </a:endParaRPr>
                    </a:p>
                  </a:txBody>
                  <a:tcPr anchor="ctr">
                    <a:solidFill>
                      <a:schemeClr val="bg1"/>
                    </a:solidFill>
                  </a:tcPr>
                </a:tc>
              </a:tr>
              <a:tr h="567267">
                <a:tc>
                  <a:txBody>
                    <a:bodyPr/>
                    <a:lstStyle/>
                    <a:p>
                      <a:endParaRPr lang="en-US" dirty="0"/>
                    </a:p>
                  </a:txBody>
                  <a:tcPr anchor="ct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i="1" dirty="0" smtClean="0"/>
                        <a:t>Sagittarius</a:t>
                      </a:r>
                      <a:endParaRPr lang="en-US" i="1" dirty="0"/>
                    </a:p>
                  </a:txBody>
                  <a:tcPr anchor="ct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err="1" smtClean="0"/>
                        <a:t>Ceration</a:t>
                      </a:r>
                      <a:endParaRPr lang="en-US" dirty="0"/>
                    </a:p>
                  </a:txBody>
                  <a:tcPr anchor="ctr">
                    <a:lnR>
                      <a:noFill/>
                    </a:ln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800" kern="1200" dirty="0" smtClean="0">
                        <a:solidFill>
                          <a:schemeClr val="tx1"/>
                        </a:solidFill>
                        <a:latin typeface="+mn-lt"/>
                        <a:ea typeface="+mn-ea"/>
                        <a:cs typeface="+mn-cs"/>
                      </a:endParaRPr>
                    </a:p>
                  </a:txBody>
                  <a:tcPr anchor="ctr">
                    <a:lnL>
                      <a:noFill/>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r>
                        <a:rPr lang="en-US" sz="1800" i="1" kern="1200" dirty="0" smtClean="0"/>
                        <a:t>Pisces</a:t>
                      </a:r>
                      <a:endParaRPr lang="en-US" sz="1800" i="1" kern="1200" dirty="0" smtClean="0">
                        <a:solidFill>
                          <a:schemeClr val="tx1"/>
                        </a:solidFill>
                        <a:latin typeface="+mn-lt"/>
                        <a:ea typeface="+mn-ea"/>
                        <a:cs typeface="+mn-cs"/>
                      </a:endParaRPr>
                    </a:p>
                  </a:txBody>
                  <a:tcPr anchor="ct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r>
                        <a:rPr lang="en-US" sz="1800" kern="1200" dirty="0" smtClean="0"/>
                        <a:t>Projection</a:t>
                      </a:r>
                      <a:endParaRPr lang="en-US" sz="1800" kern="1200" dirty="0" smtClean="0">
                        <a:solidFill>
                          <a:schemeClr val="tx1"/>
                        </a:solidFill>
                        <a:latin typeface="+mn-lt"/>
                        <a:ea typeface="+mn-ea"/>
                        <a:cs typeface="+mn-cs"/>
                      </a:endParaRPr>
                    </a:p>
                  </a:txBody>
                  <a:tcPr anchor="ctr">
                    <a:lnB w="28575"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pic>
        <p:nvPicPr>
          <p:cNvPr id="5"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1089" y="2013007"/>
            <a:ext cx="376177" cy="371475"/>
          </a:xfrm>
          <a:prstGeom prst="rect">
            <a:avLst/>
          </a:prstGeom>
          <a:noFill/>
          <a:ln w="9525">
            <a:noFill/>
            <a:miter lim="800000"/>
            <a:headEnd/>
            <a:tailEnd/>
          </a:ln>
          <a:effectLst/>
        </p:spPr>
      </p:pic>
      <p:pic>
        <p:nvPicPr>
          <p:cNvPr id="6"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48677" y="2527608"/>
            <a:ext cx="381000" cy="483810"/>
          </a:xfrm>
          <a:prstGeom prst="rect">
            <a:avLst/>
          </a:prstGeom>
          <a:noFill/>
          <a:ln w="9525">
            <a:noFill/>
            <a:miter lim="800000"/>
            <a:headEnd/>
            <a:tailEnd/>
          </a:ln>
          <a:effectLst/>
        </p:spPr>
      </p:pic>
      <p:pic>
        <p:nvPicPr>
          <p:cNvPr id="7"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10577" y="3113144"/>
            <a:ext cx="457200" cy="445770"/>
          </a:xfrm>
          <a:prstGeom prst="rect">
            <a:avLst/>
          </a:prstGeom>
          <a:noFill/>
          <a:ln w="9525">
            <a:noFill/>
            <a:miter lim="800000"/>
            <a:headEnd/>
            <a:tailEnd/>
          </a:ln>
          <a:effectLst/>
        </p:spPr>
      </p:pic>
      <p:pic>
        <p:nvPicPr>
          <p:cNvPr id="8"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08208" y="4628724"/>
            <a:ext cx="261938" cy="381000"/>
          </a:xfrm>
          <a:prstGeom prst="rect">
            <a:avLst/>
          </a:prstGeom>
          <a:noFill/>
          <a:ln w="9525">
            <a:noFill/>
            <a:miter lim="800000"/>
            <a:headEnd/>
            <a:tailEnd/>
          </a:ln>
          <a:effectLst/>
        </p:spPr>
      </p:pic>
      <p:pic>
        <p:nvPicPr>
          <p:cNvPr id="9"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76300" y="5178568"/>
            <a:ext cx="325755" cy="457200"/>
          </a:xfrm>
          <a:prstGeom prst="rect">
            <a:avLst/>
          </a:prstGeom>
          <a:noFill/>
          <a:ln w="9525">
            <a:noFill/>
            <a:miter lim="800000"/>
            <a:headEnd/>
            <a:tailEnd/>
          </a:ln>
          <a:effectLst/>
        </p:spPr>
      </p:pic>
      <p:pic>
        <p:nvPicPr>
          <p:cNvPr id="10"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93921" y="5786162"/>
            <a:ext cx="290513" cy="381000"/>
          </a:xfrm>
          <a:prstGeom prst="rect">
            <a:avLst/>
          </a:prstGeom>
          <a:noFill/>
          <a:ln w="9525">
            <a:noFill/>
            <a:miter lim="800000"/>
            <a:headEnd/>
            <a:tailEnd/>
          </a:ln>
          <a:effectLst/>
        </p:spPr>
      </p:pic>
      <p:pic>
        <p:nvPicPr>
          <p:cNvPr id="11" name="Picture 1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338763" y="1970144"/>
            <a:ext cx="371475" cy="457200"/>
          </a:xfrm>
          <a:prstGeom prst="rect">
            <a:avLst/>
          </a:prstGeom>
          <a:noFill/>
          <a:ln w="9525">
            <a:noFill/>
            <a:miter lim="800000"/>
            <a:headEnd/>
            <a:tailEnd/>
          </a:ln>
          <a:effectLst/>
        </p:spPr>
      </p:pic>
      <p:pic>
        <p:nvPicPr>
          <p:cNvPr id="12" name="Picture 2"/>
          <p:cNvPicPr>
            <a:picLocks noChangeAspect="1" noChangeArrowheads="1"/>
          </p:cNvPicPr>
          <p:nvPr/>
        </p:nvPicPr>
        <p:blipFill>
          <a:blip r:embed="rId9">
            <a:clrChange>
              <a:clrFrom>
                <a:srgbClr val="BBBBBB"/>
              </a:clrFrom>
              <a:clrTo>
                <a:srgbClr val="BBBBBB">
                  <a:alpha val="0"/>
                </a:srgbClr>
              </a:clrTo>
            </a:clrChange>
          </a:blip>
          <a:srcRect/>
          <a:stretch>
            <a:fillRect/>
          </a:stretch>
        </p:blipFill>
        <p:spPr bwMode="auto">
          <a:xfrm>
            <a:off x="5257800" y="5300488"/>
            <a:ext cx="533400" cy="213360"/>
          </a:xfrm>
          <a:prstGeom prst="rect">
            <a:avLst/>
          </a:prstGeom>
          <a:noFill/>
          <a:ln w="9525">
            <a:noFill/>
            <a:miter lim="800000"/>
            <a:headEnd/>
            <a:tailEnd/>
          </a:ln>
          <a:effectLst/>
        </p:spPr>
      </p:pic>
      <p:pic>
        <p:nvPicPr>
          <p:cNvPr id="13" name="Picture 4"/>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334000" y="5776136"/>
            <a:ext cx="381000" cy="401053"/>
          </a:xfrm>
          <a:prstGeom prst="rect">
            <a:avLst/>
          </a:prstGeom>
          <a:noFill/>
          <a:ln w="9525">
            <a:noFill/>
            <a:miter lim="800000"/>
            <a:headEnd/>
            <a:tailEnd/>
          </a:ln>
          <a:effectLst/>
        </p:spPr>
      </p:pic>
      <p:pic>
        <p:nvPicPr>
          <p:cNvPr id="14" name="Picture 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295900" y="4659204"/>
            <a:ext cx="457200" cy="320040"/>
          </a:xfrm>
          <a:prstGeom prst="rect">
            <a:avLst/>
          </a:prstGeom>
          <a:noFill/>
          <a:ln w="9525">
            <a:noFill/>
            <a:miter lim="800000"/>
            <a:headEnd/>
            <a:tailEnd/>
          </a:ln>
          <a:effectLst/>
        </p:spPr>
      </p:pic>
      <p:pic>
        <p:nvPicPr>
          <p:cNvPr id="15" name="Picture 8"/>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261742" y="3145529"/>
            <a:ext cx="525517" cy="381000"/>
          </a:xfrm>
          <a:prstGeom prst="rect">
            <a:avLst/>
          </a:prstGeom>
          <a:noFill/>
          <a:ln w="9525">
            <a:noFill/>
            <a:miter lim="800000"/>
            <a:headEnd/>
            <a:tailEnd/>
          </a:ln>
          <a:effectLst/>
        </p:spPr>
      </p:pic>
      <p:pic>
        <p:nvPicPr>
          <p:cNvPr id="16" name="Picture 10"/>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5233147" y="2645688"/>
            <a:ext cx="582706" cy="247650"/>
          </a:xfrm>
          <a:prstGeom prst="rect">
            <a:avLst/>
          </a:prstGeom>
          <a:noFill/>
          <a:ln w="9525">
            <a:noFill/>
            <a:miter lim="800000"/>
            <a:headEnd/>
            <a:tailEnd/>
          </a:ln>
          <a:effectLst/>
        </p:spPr>
      </p:pic>
      <p:sp>
        <p:nvSpPr>
          <p:cNvPr id="17" name="TextBox 16"/>
          <p:cNvSpPr txBox="1"/>
          <p:nvPr/>
        </p:nvSpPr>
        <p:spPr>
          <a:xfrm>
            <a:off x="1295400" y="874296"/>
            <a:ext cx="6591869" cy="37457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r>
              <a:rPr lang="en-US" i="1" dirty="0" smtClean="0"/>
              <a:t>These 12 processes are considered to be the basis of the modern chemical processes</a:t>
            </a:r>
            <a:endParaRPr lang="en-US" i="1"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Mundane Elements and Alchemical Compounds</a:t>
            </a:r>
            <a:endParaRPr lang="en-US" dirty="0"/>
          </a:p>
        </p:txBody>
      </p:sp>
      <p:graphicFrame>
        <p:nvGraphicFramePr>
          <p:cNvPr id="6" name="Content Placeholder 5"/>
          <p:cNvGraphicFramePr>
            <a:graphicFrameLocks noGrp="1"/>
          </p:cNvGraphicFramePr>
          <p:nvPr>
            <p:ph idx="1"/>
          </p:nvPr>
        </p:nvGraphicFramePr>
        <p:xfrm>
          <a:off x="1600200" y="1434852"/>
          <a:ext cx="5638800" cy="4889748"/>
        </p:xfrm>
        <a:graphic>
          <a:graphicData uri="http://schemas.openxmlformats.org/drawingml/2006/table">
            <a:tbl>
              <a:tblPr firstRow="1" bandRow="1">
                <a:tableStyleId>{2A488322-F2BA-4B5B-9748-0D474271808F}</a:tableStyleId>
              </a:tblPr>
              <a:tblGrid>
                <a:gridCol w="2667000"/>
                <a:gridCol w="381000"/>
                <a:gridCol w="2590800"/>
              </a:tblGrid>
              <a:tr h="785936">
                <a:tc>
                  <a:txBody>
                    <a:bodyPr/>
                    <a:lstStyle/>
                    <a:p>
                      <a:pPr algn="ctr"/>
                      <a:r>
                        <a:rPr lang="en-US" sz="2400" cap="small" baseline="0" dirty="0" smtClean="0"/>
                        <a:t>Mundane </a:t>
                      </a:r>
                      <a:br>
                        <a:rPr lang="en-US" sz="2400" cap="small" baseline="0" dirty="0" smtClean="0"/>
                      </a:br>
                      <a:r>
                        <a:rPr lang="en-US" sz="2400" cap="small" baseline="0" dirty="0" smtClean="0"/>
                        <a:t>Elements</a:t>
                      </a:r>
                      <a:endParaRPr lang="en-US" sz="2400" cap="small" baseline="0" dirty="0"/>
                    </a:p>
                  </a:txBody>
                  <a:tcPr>
                    <a:lnR>
                      <a:noFill/>
                    </a:lnR>
                  </a:tcPr>
                </a:tc>
                <a:tc>
                  <a:txBody>
                    <a:bodyPr/>
                    <a:lstStyle/>
                    <a:p>
                      <a:pPr algn="ctr"/>
                      <a:endParaRPr lang="en-US" sz="2400" cap="small" baseline="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sz="2400" cap="small" baseline="0" dirty="0" smtClean="0"/>
                        <a:t>Alchemical Compounds</a:t>
                      </a:r>
                      <a:endParaRPr lang="en-US" sz="2400" cap="small" baseline="0" dirty="0"/>
                    </a:p>
                  </a:txBody>
                  <a:tcPr>
                    <a:lnL>
                      <a:noFill/>
                    </a:lnL>
                  </a:tcPr>
                </a:tc>
              </a:tr>
              <a:tr h="369708">
                <a:tc>
                  <a:txBody>
                    <a:bodyPr/>
                    <a:lstStyle/>
                    <a:p>
                      <a:pPr algn="ctr"/>
                      <a:r>
                        <a:rPr lang="en-US" dirty="0" smtClean="0"/>
                        <a:t>Antimony</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Sal ammoniac</a:t>
                      </a:r>
                      <a:endParaRPr lang="en-US" dirty="0"/>
                    </a:p>
                  </a:txBody>
                  <a:tcPr>
                    <a:lnL>
                      <a:noFill/>
                    </a:lnL>
                  </a:tcPr>
                </a:tc>
              </a:tr>
              <a:tr h="369708">
                <a:tc>
                  <a:txBody>
                    <a:bodyPr/>
                    <a:lstStyle/>
                    <a:p>
                      <a:pPr algn="ctr"/>
                      <a:r>
                        <a:rPr lang="en-US" dirty="0" smtClean="0"/>
                        <a:t>Arsenic</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Aqua Fortis</a:t>
                      </a:r>
                      <a:endParaRPr lang="en-US" dirty="0"/>
                    </a:p>
                  </a:txBody>
                  <a:tcPr>
                    <a:lnL>
                      <a:noFill/>
                    </a:lnL>
                  </a:tcPr>
                </a:tc>
              </a:tr>
              <a:tr h="369708">
                <a:tc>
                  <a:txBody>
                    <a:bodyPr/>
                    <a:lstStyle/>
                    <a:p>
                      <a:pPr algn="ctr"/>
                      <a:r>
                        <a:rPr lang="en-US" dirty="0" smtClean="0"/>
                        <a:t>Bismuth</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Aqua</a:t>
                      </a:r>
                      <a:r>
                        <a:rPr lang="en-US" baseline="0" dirty="0" smtClean="0"/>
                        <a:t> </a:t>
                      </a:r>
                      <a:r>
                        <a:rPr lang="en-US" baseline="0" dirty="0" err="1" smtClean="0"/>
                        <a:t>Regia</a:t>
                      </a:r>
                      <a:endParaRPr lang="en-US" dirty="0"/>
                    </a:p>
                  </a:txBody>
                  <a:tcPr>
                    <a:lnL>
                      <a:noFill/>
                    </a:lnL>
                  </a:tcPr>
                </a:tc>
              </a:tr>
              <a:tr h="369708">
                <a:tc>
                  <a:txBody>
                    <a:bodyPr/>
                    <a:lstStyle/>
                    <a:p>
                      <a:pPr algn="ctr"/>
                      <a:r>
                        <a:rPr lang="en-US" dirty="0" smtClean="0"/>
                        <a:t>Boron</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Spirit of Wine</a:t>
                      </a:r>
                      <a:endParaRPr lang="en-US" dirty="0"/>
                    </a:p>
                  </a:txBody>
                  <a:tcPr>
                    <a:lnL>
                      <a:noFill/>
                    </a:lnL>
                  </a:tcPr>
                </a:tc>
              </a:tr>
              <a:tr h="369708">
                <a:tc>
                  <a:txBody>
                    <a:bodyPr/>
                    <a:lstStyle/>
                    <a:p>
                      <a:pPr algn="ctr"/>
                      <a:r>
                        <a:rPr lang="en-US" dirty="0" smtClean="0"/>
                        <a:t>Magnesium</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dirty="0" err="1" smtClean="0"/>
                        <a:t>Amalgama</a:t>
                      </a:r>
                      <a:endParaRPr lang="en-US" dirty="0"/>
                    </a:p>
                  </a:txBody>
                  <a:tcPr>
                    <a:lnL>
                      <a:noFill/>
                    </a:lnL>
                  </a:tcPr>
                </a:tc>
              </a:tr>
              <a:tr h="369708">
                <a:tc>
                  <a:txBody>
                    <a:bodyPr/>
                    <a:lstStyle/>
                    <a:p>
                      <a:pPr algn="ctr"/>
                      <a:r>
                        <a:rPr lang="en-US" dirty="0" smtClean="0"/>
                        <a:t>Phosphorus</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Cinnabar</a:t>
                      </a:r>
                      <a:endParaRPr lang="en-US" dirty="0"/>
                    </a:p>
                  </a:txBody>
                  <a:tcPr>
                    <a:lnL>
                      <a:noFill/>
                    </a:lnL>
                  </a:tcPr>
                </a:tc>
              </a:tr>
              <a:tr h="369708">
                <a:tc>
                  <a:txBody>
                    <a:bodyPr/>
                    <a:lstStyle/>
                    <a:p>
                      <a:pPr algn="ctr"/>
                      <a:r>
                        <a:rPr lang="en-US" dirty="0" smtClean="0"/>
                        <a:t>Platinum</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Vitriol</a:t>
                      </a:r>
                      <a:endParaRPr lang="en-US" dirty="0"/>
                    </a:p>
                  </a:txBody>
                  <a:tcPr>
                    <a:lnL>
                      <a:noFill/>
                    </a:lnL>
                    <a:lnB w="28575" cap="flat" cmpd="sng" algn="ctr">
                      <a:solidFill>
                        <a:schemeClr val="tx1"/>
                      </a:solidFill>
                      <a:prstDash val="solid"/>
                      <a:round/>
                      <a:headEnd type="none" w="med" len="med"/>
                      <a:tailEnd type="none" w="med" len="med"/>
                    </a:lnB>
                  </a:tcPr>
                </a:tc>
              </a:tr>
              <a:tr h="369708">
                <a:tc>
                  <a:txBody>
                    <a:bodyPr/>
                    <a:lstStyle/>
                    <a:p>
                      <a:pPr algn="ctr"/>
                      <a:r>
                        <a:rPr lang="en-US" dirty="0" smtClean="0"/>
                        <a:t>Potassium</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US" dirty="0"/>
                    </a:p>
                  </a:txBody>
                  <a:tcPr>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369708">
                <a:tc>
                  <a:txBody>
                    <a:bodyPr/>
                    <a:lstStyle/>
                    <a:p>
                      <a:pPr algn="ctr"/>
                      <a:r>
                        <a:rPr lang="en-US" dirty="0" smtClean="0"/>
                        <a:t>Stone</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US" dirty="0"/>
                    </a:p>
                  </a:txBody>
                  <a:tcPr>
                    <a:lnL>
                      <a:noFill/>
                    </a:lnL>
                    <a:lnR>
                      <a:noFill/>
                    </a:lnR>
                    <a:lnT>
                      <a:noFill/>
                    </a:lnT>
                    <a:lnB>
                      <a:noFill/>
                    </a:lnB>
                    <a:lnTlToBr w="12700" cmpd="sng">
                      <a:noFill/>
                      <a:prstDash val="solid"/>
                    </a:lnTlToBr>
                    <a:lnBlToTr w="12700" cmpd="sng">
                      <a:noFill/>
                      <a:prstDash val="solid"/>
                    </a:lnBlToTr>
                    <a:solidFill>
                      <a:schemeClr val="bg1"/>
                    </a:solidFill>
                  </a:tcPr>
                </a:tc>
              </a:tr>
              <a:tr h="369708">
                <a:tc>
                  <a:txBody>
                    <a:bodyPr/>
                    <a:lstStyle/>
                    <a:p>
                      <a:pPr algn="ctr"/>
                      <a:r>
                        <a:rPr lang="en-US" dirty="0" smtClean="0"/>
                        <a:t>Sulfur</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US" dirty="0"/>
                    </a:p>
                  </a:txBody>
                  <a:tcPr>
                    <a:lnL>
                      <a:noFill/>
                    </a:lnL>
                    <a:lnR>
                      <a:noFill/>
                    </a:lnR>
                    <a:lnT>
                      <a:noFill/>
                    </a:lnT>
                    <a:lnB>
                      <a:noFill/>
                    </a:lnB>
                    <a:lnTlToBr w="12700" cmpd="sng">
                      <a:noFill/>
                      <a:prstDash val="solid"/>
                    </a:lnTlToBr>
                    <a:lnBlToTr w="12700" cmpd="sng">
                      <a:noFill/>
                      <a:prstDash val="solid"/>
                    </a:lnBlToTr>
                    <a:solidFill>
                      <a:schemeClr val="bg1"/>
                    </a:solidFill>
                  </a:tcPr>
                </a:tc>
              </a:tr>
              <a:tr h="369708">
                <a:tc>
                  <a:txBody>
                    <a:bodyPr/>
                    <a:lstStyle/>
                    <a:p>
                      <a:pPr algn="ctr"/>
                      <a:r>
                        <a:rPr lang="en-US" dirty="0" smtClean="0"/>
                        <a:t>Zinc</a:t>
                      </a:r>
                      <a:endParaRPr lang="en-US" dirty="0"/>
                    </a:p>
                  </a:txBody>
                  <a:tcPr>
                    <a:lnR>
                      <a:noFill/>
                    </a:lnR>
                  </a:tcPr>
                </a:tc>
                <a:tc>
                  <a:txBody>
                    <a:bodyPr/>
                    <a:lstStyle/>
                    <a:p>
                      <a:pPr algn="ctr"/>
                      <a:endParaRPr lang="en-US"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ctr"/>
                      <a:endParaRPr lang="en-US" dirty="0"/>
                    </a:p>
                  </a:txBody>
                  <a:tcPr>
                    <a:lnL>
                      <a:noFill/>
                    </a:lnL>
                    <a:lnR>
                      <a:noFill/>
                    </a:lnR>
                    <a:lnT>
                      <a:noFill/>
                    </a:lnT>
                    <a:lnB w="25400" cmpd="sng">
                      <a:noFill/>
                    </a:lnB>
                    <a:lnTlToBr w="12700" cmpd="sng">
                      <a:noFill/>
                      <a:prstDash val="solid"/>
                    </a:lnTlToBr>
                    <a:lnBlToTr w="12700" cmpd="sng">
                      <a:noFill/>
                      <a:prstDash val="solid"/>
                    </a:lnBlToTr>
                    <a:solidFill>
                      <a:schemeClr val="bg1"/>
                    </a:solidFill>
                  </a:tcPr>
                </a:tc>
              </a:tr>
            </a:tbl>
          </a:graphicData>
        </a:graphic>
      </p:graphicFrame>
      <p:sp>
        <p:nvSpPr>
          <p:cNvPr id="7" name="TextBox 6"/>
          <p:cNvSpPr txBox="1"/>
          <p:nvPr/>
        </p:nvSpPr>
        <p:spPr>
          <a:xfrm>
            <a:off x="1473651" y="920829"/>
            <a:ext cx="5993949" cy="37457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r>
              <a:rPr lang="en-US" i="1" dirty="0" smtClean="0"/>
              <a:t>Common elements and compounds found in alchemical writings and formulae</a:t>
            </a:r>
            <a:endParaRPr lang="en-US" i="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42999" y="2906713"/>
            <a:ext cx="7848601" cy="1131887"/>
          </a:xfrm>
        </p:spPr>
        <p:txBody>
          <a:bodyPr anchor="ctr"/>
          <a:lstStyle/>
          <a:p>
            <a:r>
              <a:rPr lang="en-US" sz="3600" b="1" cap="small" dirty="0" smtClean="0">
                <a:solidFill>
                  <a:schemeClr val="bg1"/>
                </a:solidFill>
              </a:rPr>
              <a:t>Symbolic Alchemy</a:t>
            </a:r>
            <a:endParaRPr lang="en-US" sz="3600" b="1" cap="small"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Lapis </a:t>
            </a:r>
            <a:r>
              <a:rPr lang="en-US" dirty="0" err="1" smtClean="0"/>
              <a:t>philosophorum</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3352800" y="1219200"/>
            <a:ext cx="2362200" cy="1476375"/>
          </a:xfrm>
          <a:prstGeom prst="rect">
            <a:avLst/>
          </a:prstGeom>
          <a:noFill/>
          <a:ln w="9525">
            <a:noFill/>
            <a:miter lim="800000"/>
            <a:headEnd/>
            <a:tailEnd/>
          </a:ln>
          <a:effectLst/>
        </p:spPr>
      </p:pic>
      <p:sp>
        <p:nvSpPr>
          <p:cNvPr id="9" name="TextBox 8"/>
          <p:cNvSpPr txBox="1"/>
          <p:nvPr/>
        </p:nvSpPr>
        <p:spPr>
          <a:xfrm>
            <a:off x="838200" y="3041094"/>
            <a:ext cx="7391400" cy="1464231"/>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177800" indent="-177800">
              <a:buFont typeface="Arial" pitchFamily="34" charset="0"/>
              <a:buChar char="•"/>
            </a:pPr>
            <a:r>
              <a:rPr lang="en-US" dirty="0" smtClean="0"/>
              <a:t>A sign for the </a:t>
            </a:r>
            <a:r>
              <a:rPr lang="en-US" i="1" dirty="0" smtClean="0"/>
              <a:t>lapis </a:t>
            </a:r>
            <a:r>
              <a:rPr lang="en-US" i="1" dirty="0" err="1" smtClean="0"/>
              <a:t>philosophorum</a:t>
            </a:r>
            <a:r>
              <a:rPr lang="en-US" dirty="0" smtClean="0"/>
              <a:t>, the </a:t>
            </a:r>
            <a:r>
              <a:rPr lang="en-US" i="1" dirty="0" smtClean="0"/>
              <a:t>Stone of Wisdom</a:t>
            </a:r>
            <a:r>
              <a:rPr lang="en-US" dirty="0" smtClean="0"/>
              <a:t>, the prerequisite for the wished end result of the alchemical process. </a:t>
            </a:r>
          </a:p>
          <a:p>
            <a:pPr marL="177800" indent="-177800">
              <a:buFont typeface="Arial" pitchFamily="34" charset="0"/>
              <a:buChar char="•"/>
            </a:pPr>
            <a:r>
              <a:rPr lang="en-US" dirty="0" smtClean="0"/>
              <a:t>The </a:t>
            </a:r>
            <a:r>
              <a:rPr lang="en-US" i="1" dirty="0" smtClean="0"/>
              <a:t>Stone of Wisdom</a:t>
            </a:r>
            <a:r>
              <a:rPr lang="en-US" dirty="0" smtClean="0"/>
              <a:t> partook in the nature of the </a:t>
            </a:r>
            <a:r>
              <a:rPr lang="en-US" i="1" dirty="0" err="1" smtClean="0"/>
              <a:t>quinta</a:t>
            </a:r>
            <a:r>
              <a:rPr lang="en-US" i="1" dirty="0" smtClean="0"/>
              <a:t> </a:t>
            </a:r>
            <a:r>
              <a:rPr lang="en-US" i="1" dirty="0" err="1" smtClean="0"/>
              <a:t>essentia</a:t>
            </a:r>
            <a:r>
              <a:rPr lang="en-US" dirty="0" smtClean="0"/>
              <a:t> or </a:t>
            </a:r>
            <a:r>
              <a:rPr lang="en-US" i="1" dirty="0" smtClean="0"/>
              <a:t>quintessence</a:t>
            </a:r>
            <a:r>
              <a:rPr lang="en-US" dirty="0" smtClean="0"/>
              <a:t>, that is the </a:t>
            </a:r>
            <a:r>
              <a:rPr lang="en-US" i="1" dirty="0" smtClean="0"/>
              <a:t>fifth element</a:t>
            </a:r>
            <a:r>
              <a:rPr lang="en-US" dirty="0" smtClean="0"/>
              <a:t> after those of earth, water, air and fire. Therefore signs for the </a:t>
            </a:r>
            <a:r>
              <a:rPr lang="en-US" i="1" dirty="0" smtClean="0"/>
              <a:t>quintessence</a:t>
            </a:r>
            <a:r>
              <a:rPr lang="en-US" dirty="0" smtClean="0"/>
              <a:t> are somewhat synonymous with signs for the </a:t>
            </a:r>
            <a:r>
              <a:rPr lang="en-US" i="1" dirty="0" smtClean="0"/>
              <a:t>lapis </a:t>
            </a:r>
            <a:r>
              <a:rPr lang="en-US" i="1" dirty="0" err="1" smtClean="0"/>
              <a:t>philosophorum</a:t>
            </a:r>
            <a:r>
              <a:rPr lang="en-US" dirty="0" smtClean="0"/>
              <a:t>. </a:t>
            </a:r>
            <a:endParaRPr lang="en-US" dirty="0"/>
          </a:p>
        </p:txBody>
      </p:sp>
      <p:pic>
        <p:nvPicPr>
          <p:cNvPr id="1026" name="Picture 2"/>
          <p:cNvPicPr>
            <a:picLocks noChangeAspect="1" noChangeArrowheads="1"/>
          </p:cNvPicPr>
          <p:nvPr/>
        </p:nvPicPr>
        <p:blipFill>
          <a:blip r:embed="rId3"/>
          <a:srcRect/>
          <a:stretch>
            <a:fillRect/>
          </a:stretch>
        </p:blipFill>
        <p:spPr bwMode="auto">
          <a:xfrm>
            <a:off x="2828925" y="5219700"/>
            <a:ext cx="542925" cy="762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205288" y="5414963"/>
            <a:ext cx="762000" cy="3714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800725" y="5219700"/>
            <a:ext cx="676275" cy="762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533400" y="1524000"/>
          <a:ext cx="7924800" cy="4861560"/>
        </p:xfrm>
        <a:graphic>
          <a:graphicData uri="http://schemas.openxmlformats.org/drawingml/2006/table">
            <a:tbl>
              <a:tblPr firstRow="1" bandRow="1">
                <a:tableStyleId>{2A488322-F2BA-4B5B-9748-0D474271808F}</a:tableStyleId>
              </a:tblPr>
              <a:tblGrid>
                <a:gridCol w="1752600"/>
                <a:gridCol w="4724400"/>
                <a:gridCol w="1447800"/>
              </a:tblGrid>
              <a:tr h="228600">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r>
              <a:tr h="929640">
                <a:tc>
                  <a:txBody>
                    <a:bodyPr/>
                    <a:lstStyle/>
                    <a:p>
                      <a:pPr algn="ctr"/>
                      <a:endParaRPr lang="en-US" dirty="0"/>
                    </a:p>
                  </a:txBody>
                  <a:tcPr anchor="ctr"/>
                </a:tc>
                <a:tc>
                  <a:txBody>
                    <a:bodyPr/>
                    <a:lstStyle/>
                    <a:p>
                      <a:pPr marL="231775" indent="-231775" algn="l">
                        <a:buFont typeface="Arial" pitchFamily="34" charset="0"/>
                        <a:buChar char="•"/>
                      </a:pPr>
                      <a:r>
                        <a:rPr lang="en-US" dirty="0" smtClean="0"/>
                        <a:t>Passage of time</a:t>
                      </a:r>
                    </a:p>
                    <a:p>
                      <a:pPr marL="231775" indent="-231775" algn="l">
                        <a:buFont typeface="Arial" pitchFamily="34" charset="0"/>
                        <a:buChar char="•"/>
                      </a:pPr>
                      <a:r>
                        <a:rPr lang="en-US" dirty="0" smtClean="0"/>
                        <a:t>Protection</a:t>
                      </a:r>
                      <a:r>
                        <a:rPr lang="en-US" baseline="0" dirty="0" smtClean="0"/>
                        <a:t> </a:t>
                      </a:r>
                      <a:r>
                        <a:rPr lang="en-US" i="1" baseline="0" dirty="0" smtClean="0"/>
                        <a:t>(angelic wings)</a:t>
                      </a:r>
                      <a:endParaRPr lang="en-US" dirty="0"/>
                    </a:p>
                  </a:txBody>
                  <a:tcPr anchor="ctr"/>
                </a:tc>
                <a:tc>
                  <a:txBody>
                    <a:bodyPr/>
                    <a:lstStyle/>
                    <a:p>
                      <a:pPr algn="ctr"/>
                      <a:r>
                        <a:rPr lang="en-US" i="1" dirty="0" smtClean="0"/>
                        <a:t>Year</a:t>
                      </a:r>
                      <a:endParaRPr lang="en-US" i="1" dirty="0"/>
                    </a:p>
                  </a:txBody>
                  <a:tcPr anchor="ctr"/>
                </a:tc>
              </a:tr>
              <a:tr h="1051560">
                <a:tc>
                  <a:txBody>
                    <a:bodyPr/>
                    <a:lstStyle/>
                    <a:p>
                      <a:pPr algn="ctr"/>
                      <a:endParaRPr lang="en-US" dirty="0"/>
                    </a:p>
                  </a:txBody>
                  <a:tcPr anchor="ctr"/>
                </a:tc>
                <a:tc>
                  <a:txBody>
                    <a:bodyPr/>
                    <a:lstStyle/>
                    <a:p>
                      <a:pPr marL="231775" indent="-231775" algn="l">
                        <a:buFont typeface="Arial" pitchFamily="34" charset="0"/>
                        <a:buChar char="•"/>
                      </a:pPr>
                      <a:r>
                        <a:rPr lang="en-US" dirty="0" smtClean="0"/>
                        <a:t>Binding agent between substance &amp; transformation </a:t>
                      </a:r>
                      <a:r>
                        <a:rPr lang="en-US" i="1" dirty="0" smtClean="0"/>
                        <a:t>(flammability</a:t>
                      </a:r>
                      <a:r>
                        <a:rPr lang="en-US" i="1" dirty="0" smtClean="0"/>
                        <a:t>) (air and fire)</a:t>
                      </a:r>
                      <a:endParaRPr lang="en-US" i="1" dirty="0" smtClean="0"/>
                    </a:p>
                    <a:p>
                      <a:pPr marL="231775" indent="-231775" algn="l">
                        <a:buFont typeface="Arial" pitchFamily="34" charset="0"/>
                        <a:buChar char="•"/>
                      </a:pPr>
                      <a:r>
                        <a:rPr lang="en-US" dirty="0" smtClean="0"/>
                        <a:t>Soul </a:t>
                      </a:r>
                      <a:br>
                        <a:rPr lang="en-US" dirty="0" smtClean="0"/>
                      </a:br>
                      <a:r>
                        <a:rPr lang="en-US" i="1" dirty="0" smtClean="0"/>
                        <a:t>(emotions and desires)</a:t>
                      </a:r>
                      <a:endParaRPr lang="en-US" i="1" dirty="0"/>
                    </a:p>
                  </a:txBody>
                  <a:tcPr anchor="ctr"/>
                </a:tc>
                <a:tc>
                  <a:txBody>
                    <a:bodyPr/>
                    <a:lstStyle/>
                    <a:p>
                      <a:pPr algn="ctr"/>
                      <a:r>
                        <a:rPr lang="en-US" i="1" dirty="0" err="1" smtClean="0"/>
                        <a:t>Sulphur</a:t>
                      </a:r>
                      <a:endParaRPr lang="en-US" i="1" dirty="0"/>
                    </a:p>
                  </a:txBody>
                  <a:tcPr anchor="ctr"/>
                </a:tc>
              </a:tr>
              <a:tr h="1051560">
                <a:tc>
                  <a:txBody>
                    <a:bodyPr/>
                    <a:lstStyle/>
                    <a:p>
                      <a:pPr algn="ctr"/>
                      <a:endParaRPr lang="en-US" dirty="0"/>
                    </a:p>
                  </a:txBody>
                  <a:tcPr anchor="ctr"/>
                </a:tc>
                <a:tc>
                  <a:txBody>
                    <a:bodyPr/>
                    <a:lstStyle/>
                    <a:p>
                      <a:pPr marL="231775" indent="-231775" algn="l" defTabSz="914400" rtl="0" eaLnBrk="1" latinLnBrk="0" hangingPunct="1">
                        <a:buFont typeface="Arial" pitchFamily="34" charset="0"/>
                        <a:buChar char="•"/>
                      </a:pPr>
                      <a:r>
                        <a:rPr lang="en-US" sz="1800" kern="1200" dirty="0" smtClean="0">
                          <a:solidFill>
                            <a:schemeClr val="dk1"/>
                          </a:solidFill>
                          <a:latin typeface="+mn-lt"/>
                          <a:ea typeface="+mn-ea"/>
                          <a:cs typeface="+mn-cs"/>
                        </a:rPr>
                        <a:t>Solidifying</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agent </a:t>
                      </a:r>
                      <a:br>
                        <a:rPr lang="en-US" sz="1800" kern="1200" dirty="0" smtClean="0">
                          <a:solidFill>
                            <a:schemeClr val="dk1"/>
                          </a:solidFill>
                          <a:latin typeface="+mn-lt"/>
                          <a:ea typeface="+mn-ea"/>
                          <a:cs typeface="+mn-cs"/>
                        </a:rPr>
                      </a:br>
                      <a:r>
                        <a:rPr lang="en-US" sz="1800" i="1" kern="1200" dirty="0" smtClean="0">
                          <a:solidFill>
                            <a:schemeClr val="dk1"/>
                          </a:solidFill>
                          <a:latin typeface="+mn-lt"/>
                          <a:ea typeface="+mn-ea"/>
                          <a:cs typeface="+mn-cs"/>
                        </a:rPr>
                        <a:t>(fixity and non-combustibility</a:t>
                      </a:r>
                      <a:r>
                        <a:rPr lang="en-US" sz="1800" i="1" kern="1200" dirty="0" smtClean="0">
                          <a:solidFill>
                            <a:schemeClr val="dk1"/>
                          </a:solidFill>
                          <a:latin typeface="+mn-lt"/>
                          <a:ea typeface="+mn-ea"/>
                          <a:cs typeface="+mn-cs"/>
                        </a:rPr>
                        <a:t>) (earth)</a:t>
                      </a:r>
                      <a:endParaRPr lang="en-US" sz="1800" i="1" kern="1200" dirty="0" smtClean="0">
                        <a:solidFill>
                          <a:schemeClr val="dk1"/>
                        </a:solidFill>
                        <a:latin typeface="+mn-lt"/>
                        <a:ea typeface="+mn-ea"/>
                        <a:cs typeface="+mn-cs"/>
                      </a:endParaRPr>
                    </a:p>
                    <a:p>
                      <a:pPr marL="231775" indent="-231775" algn="l" defTabSz="914400" rtl="0" eaLnBrk="1" latinLnBrk="0" hangingPunct="1">
                        <a:buFont typeface="Arial" pitchFamily="34" charset="0"/>
                        <a:buChar char="•"/>
                      </a:pPr>
                      <a:r>
                        <a:rPr lang="en-US" sz="1800" kern="1200" dirty="0" smtClean="0">
                          <a:solidFill>
                            <a:schemeClr val="dk1"/>
                          </a:solidFill>
                          <a:latin typeface="+mn-lt"/>
                          <a:ea typeface="+mn-ea"/>
                          <a:cs typeface="+mn-cs"/>
                        </a:rPr>
                        <a:t>Body </a:t>
                      </a:r>
                      <a:br>
                        <a:rPr lang="en-US" sz="1800" kern="1200" dirty="0" smtClean="0">
                          <a:solidFill>
                            <a:schemeClr val="dk1"/>
                          </a:solidFill>
                          <a:latin typeface="+mn-lt"/>
                          <a:ea typeface="+mn-ea"/>
                          <a:cs typeface="+mn-cs"/>
                        </a:rPr>
                      </a:br>
                      <a:r>
                        <a:rPr lang="en-US" sz="1800" i="1" kern="1200" dirty="0" smtClean="0">
                          <a:solidFill>
                            <a:schemeClr val="dk1"/>
                          </a:solidFill>
                          <a:latin typeface="+mn-lt"/>
                          <a:ea typeface="+mn-ea"/>
                          <a:cs typeface="+mn-cs"/>
                        </a:rPr>
                        <a:t>(physical</a:t>
                      </a:r>
                      <a:r>
                        <a:rPr lang="en-US" sz="1800" i="1" kern="1200" baseline="0" dirty="0" smtClean="0">
                          <a:solidFill>
                            <a:schemeClr val="dk1"/>
                          </a:solidFill>
                          <a:latin typeface="+mn-lt"/>
                          <a:ea typeface="+mn-ea"/>
                          <a:cs typeface="+mn-cs"/>
                        </a:rPr>
                        <a:t> and present)</a:t>
                      </a:r>
                      <a:endParaRPr lang="en-US" sz="1800" kern="1200" dirty="0" smtClean="0">
                        <a:solidFill>
                          <a:schemeClr val="dk1"/>
                        </a:solidFill>
                        <a:latin typeface="+mn-lt"/>
                        <a:ea typeface="+mn-ea"/>
                        <a:cs typeface="+mn-cs"/>
                      </a:endParaRPr>
                    </a:p>
                  </a:txBody>
                  <a:tcPr anchor="ctr"/>
                </a:tc>
                <a:tc>
                  <a:txBody>
                    <a:bodyPr/>
                    <a:lstStyle/>
                    <a:p>
                      <a:pPr algn="ctr"/>
                      <a:r>
                        <a:rPr lang="en-US" i="1" dirty="0" smtClean="0"/>
                        <a:t>Salt</a:t>
                      </a:r>
                      <a:endParaRPr lang="en-US" i="1" dirty="0"/>
                    </a:p>
                  </a:txBody>
                  <a:tcPr anchor="ctr"/>
                </a:tc>
              </a:tr>
              <a:tr h="1051560">
                <a:tc>
                  <a:txBody>
                    <a:bodyPr/>
                    <a:lstStyle/>
                    <a:p>
                      <a:pPr algn="ctr"/>
                      <a:endParaRPr lang="en-US" dirty="0"/>
                    </a:p>
                  </a:txBody>
                  <a:tcPr anchor="ctr"/>
                </a:tc>
                <a:tc>
                  <a:txBody>
                    <a:bodyPr/>
                    <a:lstStyle/>
                    <a:p>
                      <a:pPr marL="231775" marR="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dk1"/>
                          </a:solidFill>
                          <a:latin typeface="+mn-lt"/>
                          <a:ea typeface="+mn-ea"/>
                          <a:cs typeface="+mn-cs"/>
                        </a:rPr>
                        <a:t>Transformative agent </a:t>
                      </a:r>
                      <a:br>
                        <a:rPr lang="en-US" sz="1800" kern="1200" dirty="0" smtClean="0">
                          <a:solidFill>
                            <a:schemeClr val="dk1"/>
                          </a:solidFill>
                          <a:latin typeface="+mn-lt"/>
                          <a:ea typeface="+mn-ea"/>
                          <a:cs typeface="+mn-cs"/>
                        </a:rPr>
                      </a:br>
                      <a:r>
                        <a:rPr lang="en-US" sz="1800" i="1" kern="1200" dirty="0" smtClean="0">
                          <a:solidFill>
                            <a:schemeClr val="dk1"/>
                          </a:solidFill>
                          <a:latin typeface="+mn-lt"/>
                          <a:ea typeface="+mn-ea"/>
                          <a:cs typeface="+mn-cs"/>
                        </a:rPr>
                        <a:t>(</a:t>
                      </a:r>
                      <a:r>
                        <a:rPr lang="en-US" sz="1800" i="1" kern="1200" dirty="0" smtClean="0">
                          <a:solidFill>
                            <a:schemeClr val="dk1"/>
                          </a:solidFill>
                          <a:latin typeface="+mn-lt"/>
                          <a:ea typeface="+mn-ea"/>
                          <a:cs typeface="+mn-cs"/>
                        </a:rPr>
                        <a:t>fusibility,</a:t>
                      </a:r>
                      <a:r>
                        <a:rPr lang="en-US" sz="1800" i="1" kern="1200" baseline="0" dirty="0" smtClean="0">
                          <a:solidFill>
                            <a:schemeClr val="dk1"/>
                          </a:solidFill>
                          <a:latin typeface="+mn-lt"/>
                          <a:ea typeface="+mn-ea"/>
                          <a:cs typeface="+mn-cs"/>
                        </a:rPr>
                        <a:t> liquidity, </a:t>
                      </a:r>
                      <a:r>
                        <a:rPr lang="en-US" sz="1800" i="1" kern="1200" dirty="0" smtClean="0">
                          <a:solidFill>
                            <a:schemeClr val="dk1"/>
                          </a:solidFill>
                          <a:latin typeface="+mn-lt"/>
                          <a:ea typeface="+mn-ea"/>
                          <a:cs typeface="+mn-cs"/>
                        </a:rPr>
                        <a:t>volatility) (water)</a:t>
                      </a:r>
                      <a:endParaRPr lang="en-US" sz="1800" i="1" kern="1200" dirty="0" smtClean="0">
                        <a:solidFill>
                          <a:schemeClr val="dk1"/>
                        </a:solidFill>
                        <a:latin typeface="+mn-lt"/>
                        <a:ea typeface="+mn-ea"/>
                        <a:cs typeface="+mn-cs"/>
                      </a:endParaRPr>
                    </a:p>
                    <a:p>
                      <a:pPr marL="231775" marR="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dk1"/>
                          </a:solidFill>
                          <a:latin typeface="+mn-lt"/>
                          <a:ea typeface="+mn-ea"/>
                          <a:cs typeface="+mn-cs"/>
                        </a:rPr>
                        <a:t>Mind </a:t>
                      </a:r>
                      <a:br>
                        <a:rPr lang="en-US" sz="1800" kern="1200" dirty="0" smtClean="0">
                          <a:solidFill>
                            <a:schemeClr val="dk1"/>
                          </a:solidFill>
                          <a:latin typeface="+mn-lt"/>
                          <a:ea typeface="+mn-ea"/>
                          <a:cs typeface="+mn-cs"/>
                        </a:rPr>
                      </a:br>
                      <a:r>
                        <a:rPr lang="en-US" sz="1800" i="1" kern="1200" dirty="0" smtClean="0">
                          <a:solidFill>
                            <a:schemeClr val="dk1"/>
                          </a:solidFill>
                          <a:latin typeface="+mn-lt"/>
                          <a:ea typeface="+mn-ea"/>
                          <a:cs typeface="+mn-cs"/>
                        </a:rPr>
                        <a:t>(imagination, moral judgment, higher faculties). </a:t>
                      </a:r>
                    </a:p>
                  </a:txBody>
                  <a:tcPr anchor="ctr"/>
                </a:tc>
                <a:tc>
                  <a:txBody>
                    <a:bodyPr/>
                    <a:lstStyle/>
                    <a:p>
                      <a:pPr algn="ctr"/>
                      <a:r>
                        <a:rPr lang="en-US" i="1" dirty="0" smtClean="0"/>
                        <a:t>Mercury</a:t>
                      </a:r>
                      <a:endParaRPr lang="en-US" i="1" dirty="0"/>
                    </a:p>
                  </a:txBody>
                  <a:tcPr anchor="ctr"/>
                </a:tc>
              </a:tr>
            </a:tbl>
          </a:graphicData>
        </a:graphic>
      </p:graphicFrame>
      <p:sp>
        <p:nvSpPr>
          <p:cNvPr id="2" name="Title 1"/>
          <p:cNvSpPr>
            <a:spLocks noGrp="1"/>
          </p:cNvSpPr>
          <p:nvPr>
            <p:ph type="title"/>
          </p:nvPr>
        </p:nvSpPr>
        <p:spPr/>
        <p:txBody>
          <a:bodyPr/>
          <a:lstStyle/>
          <a:p>
            <a:r>
              <a:rPr lang="en-US" dirty="0" smtClean="0"/>
              <a:t>Lapis </a:t>
            </a:r>
            <a:r>
              <a:rPr lang="en-US" dirty="0" err="1" smtClean="0"/>
              <a:t>philosophorum</a:t>
            </a:r>
            <a:endParaRPr lang="en-US" dirty="0"/>
          </a:p>
        </p:txBody>
      </p:sp>
      <p:pic>
        <p:nvPicPr>
          <p:cNvPr id="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52500" y="3048000"/>
            <a:ext cx="762000" cy="742950"/>
          </a:xfrm>
          <a:prstGeom prst="rect">
            <a:avLst/>
          </a:prstGeom>
          <a:noFill/>
          <a:ln w="9525">
            <a:noFill/>
            <a:miter lim="800000"/>
            <a:headEnd/>
            <a:tailEnd/>
          </a:ln>
          <a:effectLst/>
        </p:spPr>
      </p:pic>
      <p:pic>
        <p:nvPicPr>
          <p:cNvPr id="6"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52500" y="4267200"/>
            <a:ext cx="762000" cy="762000"/>
          </a:xfrm>
          <a:prstGeom prst="rect">
            <a:avLst/>
          </a:prstGeom>
          <a:noFill/>
          <a:ln w="9525">
            <a:noFill/>
            <a:miter lim="800000"/>
            <a:headEnd/>
            <a:tailEnd/>
          </a:ln>
          <a:effectLst/>
        </p:spPr>
      </p:pic>
      <p:pic>
        <p:nvPicPr>
          <p:cNvPr id="7"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5800" y="1981200"/>
            <a:ext cx="1295400" cy="761048"/>
          </a:xfrm>
          <a:prstGeom prst="rect">
            <a:avLst/>
          </a:prstGeom>
          <a:noFill/>
          <a:ln w="9525">
            <a:noFill/>
            <a:miter lim="800000"/>
            <a:headEnd/>
            <a:tailEnd/>
          </a:ln>
          <a:effectLst/>
        </p:spPr>
      </p:pic>
      <p:pic>
        <p:nvPicPr>
          <p:cNvPr id="8"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57288" y="5410200"/>
            <a:ext cx="352425" cy="762000"/>
          </a:xfrm>
          <a:prstGeom prst="rect">
            <a:avLst/>
          </a:prstGeom>
          <a:noFill/>
          <a:ln w="9525">
            <a:noFill/>
            <a:miter lim="800000"/>
            <a:headEnd/>
            <a:tailEnd/>
          </a:ln>
          <a:effectLst/>
        </p:spPr>
      </p:pic>
      <p:pic>
        <p:nvPicPr>
          <p:cNvPr id="10" name="Picture 2"/>
          <p:cNvPicPr>
            <a:picLocks noGrp="1" noChangeAspect="1" noChangeArrowheads="1"/>
          </p:cNvPicPr>
          <p:nvPr>
            <p:ph idx="1"/>
          </p:nvPr>
        </p:nvPicPr>
        <p:blipFill>
          <a:blip r:embed="rId7"/>
          <a:srcRect/>
          <a:stretch>
            <a:fillRect/>
          </a:stretch>
        </p:blipFill>
        <p:spPr bwMode="auto">
          <a:xfrm>
            <a:off x="7315200" y="685800"/>
            <a:ext cx="1143000" cy="7143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600199" y="457199"/>
            <a:ext cx="5381498" cy="5867401"/>
          </a:xfrm>
          <a:prstGeom prst="rect">
            <a:avLst/>
          </a:prstGeom>
          <a:noFill/>
          <a:ln w="9525">
            <a:noFill/>
            <a:miter lim="800000"/>
            <a:headEnd/>
            <a:tailEnd/>
          </a:ln>
          <a:effectLst/>
        </p:spPr>
      </p:pic>
      <p:sp>
        <p:nvSpPr>
          <p:cNvPr id="5" name="TextBox 4"/>
          <p:cNvSpPr txBox="1"/>
          <p:nvPr/>
        </p:nvSpPr>
        <p:spPr>
          <a:xfrm>
            <a:off x="3310674" y="6140417"/>
            <a:ext cx="2099526" cy="272415"/>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square" rtlCol="0">
            <a:spAutoFit/>
          </a:bodyPr>
          <a:lstStyle/>
          <a:p>
            <a:r>
              <a:rPr lang="en-US" sz="1000" i="1" dirty="0" smtClean="0"/>
              <a:t>Bergman – Alchemical Symbols (1775)</a:t>
            </a:r>
            <a:endParaRPr lang="en-US" sz="1000" i="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42999" y="2906713"/>
            <a:ext cx="7848601" cy="1131887"/>
          </a:xfrm>
        </p:spPr>
        <p:txBody>
          <a:bodyPr anchor="ctr"/>
          <a:lstStyle/>
          <a:p>
            <a:r>
              <a:rPr lang="en-US" sz="3600" b="1" cap="small" dirty="0" smtClean="0">
                <a:solidFill>
                  <a:schemeClr val="bg1"/>
                </a:solidFill>
              </a:rPr>
              <a:t>Historical Alchemists</a:t>
            </a:r>
            <a:endParaRPr lang="en-US" sz="3600" b="1" cap="small"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 of Alchemy</a:t>
            </a:r>
            <a:endParaRPr lang="en-US" dirty="0"/>
          </a:p>
        </p:txBody>
      </p:sp>
      <p:graphicFrame>
        <p:nvGraphicFramePr>
          <p:cNvPr id="4" name="Content Placeholder 3"/>
          <p:cNvGraphicFramePr>
            <a:graphicFrameLocks noGrp="1"/>
          </p:cNvGraphicFramePr>
          <p:nvPr>
            <p:ph idx="1"/>
          </p:nvPr>
        </p:nvGraphicFramePr>
        <p:xfrm>
          <a:off x="269875" y="1143000"/>
          <a:ext cx="8609013"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6" cstate="print"/>
          <a:srcRect/>
          <a:stretch>
            <a:fillRect/>
          </a:stretch>
        </p:blipFill>
        <p:spPr bwMode="auto">
          <a:xfrm>
            <a:off x="533400" y="1447800"/>
            <a:ext cx="935665" cy="1524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 name="Picture 2"/>
          <p:cNvPicPr>
            <a:picLocks noChangeAspect="1" noChangeArrowheads="1"/>
          </p:cNvPicPr>
          <p:nvPr/>
        </p:nvPicPr>
        <p:blipFill>
          <a:blip r:embed="rId7"/>
          <a:srcRect/>
          <a:stretch>
            <a:fillRect/>
          </a:stretch>
        </p:blipFill>
        <p:spPr bwMode="auto">
          <a:xfrm>
            <a:off x="1933575" y="1463674"/>
            <a:ext cx="1266825" cy="15081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8"/>
          <a:srcRect/>
          <a:stretch>
            <a:fillRect/>
          </a:stretch>
        </p:blipFill>
        <p:spPr bwMode="auto">
          <a:xfrm>
            <a:off x="3582677" y="1463675"/>
            <a:ext cx="1065523" cy="15081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8" name="Picture 3"/>
          <p:cNvPicPr>
            <a:picLocks noChangeAspect="1" noChangeArrowheads="1"/>
          </p:cNvPicPr>
          <p:nvPr/>
        </p:nvPicPr>
        <p:blipFill>
          <a:blip r:embed="rId9"/>
          <a:srcRect/>
          <a:stretch>
            <a:fillRect/>
          </a:stretch>
        </p:blipFill>
        <p:spPr bwMode="auto">
          <a:xfrm>
            <a:off x="5243023" y="1463675"/>
            <a:ext cx="929177" cy="15081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9" name="Picture 2"/>
          <p:cNvPicPr>
            <a:picLocks noChangeAspect="1" noChangeArrowheads="1"/>
          </p:cNvPicPr>
          <p:nvPr/>
        </p:nvPicPr>
        <p:blipFill>
          <a:blip r:embed="rId10" cstate="print"/>
          <a:srcRect/>
          <a:stretch>
            <a:fillRect/>
          </a:stretch>
        </p:blipFill>
        <p:spPr bwMode="auto">
          <a:xfrm>
            <a:off x="6643479" y="1463675"/>
            <a:ext cx="1210809" cy="15081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Zosimos</a:t>
            </a:r>
            <a:r>
              <a:rPr lang="en-US" dirty="0" smtClean="0"/>
              <a:t> of </a:t>
            </a:r>
            <a:r>
              <a:rPr lang="en-US" dirty="0" err="1" smtClean="0"/>
              <a:t>Panopolis</a:t>
            </a:r>
            <a:endParaRPr lang="en-US" dirty="0"/>
          </a:p>
        </p:txBody>
      </p:sp>
      <p:pic>
        <p:nvPicPr>
          <p:cNvPr id="4099" name="Picture 3"/>
          <p:cNvPicPr>
            <a:picLocks noChangeAspect="1" noChangeArrowheads="1"/>
          </p:cNvPicPr>
          <p:nvPr/>
        </p:nvPicPr>
        <p:blipFill>
          <a:blip r:embed="rId3"/>
          <a:srcRect/>
          <a:stretch>
            <a:fillRect/>
          </a:stretch>
        </p:blipFill>
        <p:spPr bwMode="auto">
          <a:xfrm>
            <a:off x="533400" y="1463675"/>
            <a:ext cx="2376200" cy="3870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0" name="Rounded Rectangle 9"/>
          <p:cNvSpPr/>
          <p:nvPr/>
        </p:nvSpPr>
        <p:spPr>
          <a:xfrm>
            <a:off x="4191000" y="1447800"/>
            <a:ext cx="4572000" cy="255389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a:spAutoFit/>
          </a:bodyPr>
          <a:lstStyle/>
          <a:p>
            <a:pPr marL="109538" indent="-109538">
              <a:buFont typeface="Arial" pitchFamily="34" charset="0"/>
              <a:buChar char="•"/>
            </a:pPr>
            <a:r>
              <a:rPr lang="en-US" dirty="0" smtClean="0"/>
              <a:t> Born in Egypt, Greek alchemist</a:t>
            </a:r>
          </a:p>
          <a:p>
            <a:pPr marL="109538" indent="-109538">
              <a:buFont typeface="Arial" pitchFamily="34" charset="0"/>
              <a:buChar char="•"/>
            </a:pPr>
            <a:r>
              <a:rPr lang="en-US" dirty="0" smtClean="0"/>
              <a:t> Believed all substances are composed of the four elements of nature - Fire, Water, Air and Earth.</a:t>
            </a:r>
          </a:p>
          <a:p>
            <a:pPr marL="109538" indent="-109538">
              <a:buFont typeface="Arial" pitchFamily="34" charset="0"/>
              <a:buChar char="•"/>
            </a:pPr>
            <a:r>
              <a:rPr lang="en-US" dirty="0" smtClean="0"/>
              <a:t> Compiled a 28 volume encyclopedia on </a:t>
            </a:r>
            <a:r>
              <a:rPr lang="en-US" dirty="0" err="1" smtClean="0"/>
              <a:t>khemia</a:t>
            </a:r>
            <a:r>
              <a:rPr lang="en-US" dirty="0" smtClean="0"/>
              <a:t> (alchemy, chemistry) </a:t>
            </a:r>
          </a:p>
          <a:p>
            <a:pPr marL="109538" indent="-109538">
              <a:buFont typeface="Arial" pitchFamily="34" charset="0"/>
              <a:buChar char="•"/>
            </a:pPr>
            <a:r>
              <a:rPr lang="en-US" dirty="0" smtClean="0"/>
              <a:t> Father of Egyptian/ Greek alchemy</a:t>
            </a:r>
          </a:p>
          <a:p>
            <a:pPr marL="109538" indent="-109538">
              <a:buFont typeface="Arial" pitchFamily="34" charset="0"/>
              <a:buChar char="•"/>
            </a:pPr>
            <a:r>
              <a:rPr lang="en-US" dirty="0" smtClean="0"/>
              <a:t> Much of the knowledge was destroyed by the Roman emperor Diocletian and Christians who burned the library in Alexandria in 391</a:t>
            </a:r>
            <a:endParaRPr lang="en-US" dirty="0"/>
          </a:p>
        </p:txBody>
      </p:sp>
      <p:sp>
        <p:nvSpPr>
          <p:cNvPr id="11" name="TextBox 10"/>
          <p:cNvSpPr txBox="1"/>
          <p:nvPr/>
        </p:nvSpPr>
        <p:spPr>
          <a:xfrm>
            <a:off x="3657600" y="914400"/>
            <a:ext cx="1034574" cy="37457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r>
              <a:rPr lang="en-US" i="1" dirty="0" smtClean="0"/>
              <a:t>ca. 250AD</a:t>
            </a:r>
            <a:endParaRPr lang="en-US" i="1" dirty="0"/>
          </a:p>
        </p:txBody>
      </p:sp>
      <p:pic>
        <p:nvPicPr>
          <p:cNvPr id="7" name="Picture 6" descr="text09_01.gif"/>
          <p:cNvPicPr>
            <a:picLocks noChangeAspect="1"/>
          </p:cNvPicPr>
          <p:nvPr/>
        </p:nvPicPr>
        <p:blipFill>
          <a:blip r:embed="rId4"/>
          <a:stretch>
            <a:fillRect/>
          </a:stretch>
        </p:blipFill>
        <p:spPr>
          <a:xfrm>
            <a:off x="4000500" y="4486870"/>
            <a:ext cx="4762500" cy="895350"/>
          </a:xfrm>
          <a:prstGeom prst="rect">
            <a:avLst/>
          </a:prstGeom>
          <a:solidFill>
            <a:schemeClr val="bg1"/>
          </a:solidFill>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Geber</a:t>
            </a:r>
            <a:endParaRPr lang="en-US" dirty="0"/>
          </a:p>
        </p:txBody>
      </p:sp>
      <p:pic>
        <p:nvPicPr>
          <p:cNvPr id="37890" name="Picture 2"/>
          <p:cNvPicPr>
            <a:picLocks noGrp="1" noChangeAspect="1" noChangeArrowheads="1"/>
          </p:cNvPicPr>
          <p:nvPr>
            <p:ph idx="1"/>
          </p:nvPr>
        </p:nvPicPr>
        <p:blipFill>
          <a:blip r:embed="rId3"/>
          <a:srcRect/>
          <a:stretch>
            <a:fillRect/>
          </a:stretch>
        </p:blipFill>
        <p:spPr bwMode="auto">
          <a:xfrm>
            <a:off x="533399" y="1463675"/>
            <a:ext cx="3251073" cy="3870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5" name="Rounded Rectangle 4"/>
          <p:cNvSpPr/>
          <p:nvPr/>
        </p:nvSpPr>
        <p:spPr>
          <a:xfrm>
            <a:off x="4191000" y="2387957"/>
            <a:ext cx="4572000" cy="2009061"/>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marL="109538" indent="-109538">
              <a:buFont typeface="Arial" pitchFamily="34" charset="0"/>
              <a:buChar char="•"/>
            </a:pPr>
            <a:r>
              <a:rPr lang="en-US" dirty="0" smtClean="0"/>
              <a:t>Arabian alchemist who lived in modern day Iraq</a:t>
            </a:r>
          </a:p>
          <a:p>
            <a:pPr marL="109538" indent="-109538">
              <a:buFont typeface="Arial" pitchFamily="34" charset="0"/>
              <a:buChar char="•"/>
            </a:pPr>
            <a:r>
              <a:rPr lang="en-US" dirty="0" smtClean="0"/>
              <a:t>Distilled acetic acid from vinegar</a:t>
            </a:r>
          </a:p>
          <a:p>
            <a:pPr marL="109538" indent="-109538">
              <a:buFont typeface="Arial" pitchFamily="34" charset="0"/>
              <a:buChar char="•"/>
            </a:pPr>
            <a:r>
              <a:rPr lang="en-US" dirty="0" smtClean="0"/>
              <a:t>Believed metals are made up of mercury and sulfur in varying proportions</a:t>
            </a:r>
          </a:p>
          <a:p>
            <a:pPr marL="109538" indent="-109538">
              <a:buFont typeface="Arial" pitchFamily="34" charset="0"/>
              <a:buChar char="•"/>
            </a:pPr>
            <a:r>
              <a:rPr lang="en-US" dirty="0" smtClean="0"/>
              <a:t>Popularized the idea of the Philosophers stone to combine mercury and sulfur to make gold</a:t>
            </a:r>
          </a:p>
          <a:p>
            <a:pPr marL="109538" indent="-109538">
              <a:buFont typeface="Arial" pitchFamily="34" charset="0"/>
              <a:buChar char="•"/>
            </a:pPr>
            <a:r>
              <a:rPr lang="en-US" dirty="0" smtClean="0"/>
              <a:t>The word ‘gibberish’ is derived from his name</a:t>
            </a:r>
          </a:p>
        </p:txBody>
      </p:sp>
      <p:sp>
        <p:nvSpPr>
          <p:cNvPr id="6" name="TextBox 5"/>
          <p:cNvSpPr txBox="1"/>
          <p:nvPr/>
        </p:nvSpPr>
        <p:spPr>
          <a:xfrm>
            <a:off x="1295400" y="914400"/>
            <a:ext cx="3575992" cy="37457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r>
              <a:rPr lang="en-US" i="1" dirty="0" smtClean="0"/>
              <a:t>Abu Musa Jabir </a:t>
            </a:r>
            <a:r>
              <a:rPr lang="en-US" i="1" dirty="0" err="1" smtClean="0"/>
              <a:t>Ibn</a:t>
            </a:r>
            <a:r>
              <a:rPr lang="en-US" i="1" dirty="0" smtClean="0"/>
              <a:t> </a:t>
            </a:r>
            <a:r>
              <a:rPr lang="en-US" i="1" dirty="0" err="1" smtClean="0"/>
              <a:t>Hayyan</a:t>
            </a:r>
            <a:r>
              <a:rPr lang="en-US" i="1" dirty="0" smtClean="0"/>
              <a:t> ca. 721 - 815 AD</a:t>
            </a:r>
            <a:endParaRPr lang="en-US" i="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Albertus</a:t>
            </a:r>
            <a:r>
              <a:rPr lang="en-US" dirty="0" smtClean="0"/>
              <a:t> Magnus</a:t>
            </a:r>
            <a:endParaRPr lang="en-US" dirty="0"/>
          </a:p>
        </p:txBody>
      </p:sp>
      <p:pic>
        <p:nvPicPr>
          <p:cNvPr id="38914" name="Picture 2"/>
          <p:cNvPicPr>
            <a:picLocks noGrp="1" noChangeAspect="1" noChangeArrowheads="1"/>
          </p:cNvPicPr>
          <p:nvPr>
            <p:ph idx="1"/>
          </p:nvPr>
        </p:nvPicPr>
        <p:blipFill>
          <a:blip r:embed="rId3"/>
          <a:srcRect/>
          <a:stretch>
            <a:fillRect/>
          </a:stretch>
        </p:blipFill>
        <p:spPr bwMode="auto">
          <a:xfrm>
            <a:off x="533400" y="1463674"/>
            <a:ext cx="2734468" cy="3870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5" name="Rounded Rectangle 4"/>
          <p:cNvSpPr/>
          <p:nvPr/>
        </p:nvSpPr>
        <p:spPr>
          <a:xfrm>
            <a:off x="4191000" y="2660372"/>
            <a:ext cx="4572000" cy="1464231"/>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marL="109538" indent="-109538">
              <a:buFont typeface="Arial" pitchFamily="34" charset="0"/>
              <a:buChar char="•"/>
            </a:pPr>
            <a:r>
              <a:rPr lang="en-US" dirty="0" smtClean="0"/>
              <a:t>German monk and practicing alchemist</a:t>
            </a:r>
          </a:p>
          <a:p>
            <a:pPr marL="109538" indent="-109538">
              <a:buFont typeface="Arial" pitchFamily="34" charset="0"/>
              <a:buChar char="•"/>
            </a:pPr>
            <a:r>
              <a:rPr lang="en-US" dirty="0" smtClean="0"/>
              <a:t>Followed the works of Aristotle, giving his philosophy prominence in the Middle Ages</a:t>
            </a:r>
          </a:p>
          <a:p>
            <a:pPr marL="109538" indent="-109538">
              <a:buFont typeface="Arial" pitchFamily="34" charset="0"/>
              <a:buChar char="•"/>
            </a:pPr>
            <a:r>
              <a:rPr lang="en-US" dirty="0" smtClean="0"/>
              <a:t>First to describe arsenic in its pure form </a:t>
            </a:r>
          </a:p>
          <a:p>
            <a:pPr marL="109538" indent="-109538">
              <a:buFont typeface="Arial" pitchFamily="34" charset="0"/>
              <a:buChar char="•"/>
            </a:pPr>
            <a:r>
              <a:rPr lang="en-US" dirty="0" smtClean="0"/>
              <a:t>Thomas Aquinas was one of his students</a:t>
            </a:r>
            <a:endParaRPr lang="en-US" dirty="0"/>
          </a:p>
        </p:txBody>
      </p:sp>
      <p:sp>
        <p:nvSpPr>
          <p:cNvPr id="6" name="TextBox 5"/>
          <p:cNvSpPr txBox="1"/>
          <p:nvPr/>
        </p:nvSpPr>
        <p:spPr>
          <a:xfrm>
            <a:off x="2895600" y="914400"/>
            <a:ext cx="3185414" cy="37457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r>
              <a:rPr lang="en-US" i="1" dirty="0" smtClean="0"/>
              <a:t>Albert von </a:t>
            </a:r>
            <a:r>
              <a:rPr lang="en-US" i="1" dirty="0" err="1" smtClean="0"/>
              <a:t>Bollstadt</a:t>
            </a:r>
            <a:r>
              <a:rPr lang="en-US" i="1" dirty="0" smtClean="0"/>
              <a:t>, ca. 1200 - 1280 AD</a:t>
            </a:r>
            <a:endParaRPr lang="en-US" i="1"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Paracelsus</a:t>
            </a:r>
            <a:endParaRPr lang="en-US" dirty="0"/>
          </a:p>
        </p:txBody>
      </p:sp>
      <p:pic>
        <p:nvPicPr>
          <p:cNvPr id="3075" name="Picture 3"/>
          <p:cNvPicPr>
            <a:picLocks noChangeAspect="1" noChangeArrowheads="1"/>
          </p:cNvPicPr>
          <p:nvPr/>
        </p:nvPicPr>
        <p:blipFill>
          <a:blip r:embed="rId3"/>
          <a:srcRect/>
          <a:stretch>
            <a:fillRect/>
          </a:stretch>
        </p:blipFill>
        <p:spPr bwMode="auto">
          <a:xfrm>
            <a:off x="533400" y="1463675"/>
            <a:ext cx="2362200" cy="383403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 name="Rounded Rectangle 5"/>
          <p:cNvSpPr/>
          <p:nvPr/>
        </p:nvSpPr>
        <p:spPr>
          <a:xfrm>
            <a:off x="4191000" y="1974294"/>
            <a:ext cx="4572000" cy="2826306"/>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marL="109538" indent="-109538">
              <a:buFont typeface="Arial" pitchFamily="34" charset="0"/>
              <a:buChar char="•"/>
            </a:pPr>
            <a:r>
              <a:rPr lang="en-US" dirty="0" smtClean="0"/>
              <a:t>Name means 'better than </a:t>
            </a:r>
            <a:r>
              <a:rPr lang="en-US" dirty="0" err="1" smtClean="0"/>
              <a:t>Celsus</a:t>
            </a:r>
            <a:r>
              <a:rPr lang="en-US" dirty="0" smtClean="0"/>
              <a:t>' </a:t>
            </a:r>
          </a:p>
          <a:p>
            <a:pPr marL="109538" indent="-109538">
              <a:buFont typeface="Arial" pitchFamily="34" charset="0"/>
              <a:buChar char="•"/>
            </a:pPr>
            <a:r>
              <a:rPr lang="en-US" dirty="0" err="1" smtClean="0"/>
              <a:t>Celsus</a:t>
            </a:r>
            <a:r>
              <a:rPr lang="en-US" dirty="0" smtClean="0"/>
              <a:t> being a renowned Roman scholar of medicine</a:t>
            </a:r>
          </a:p>
          <a:p>
            <a:pPr marL="109538" indent="-109538">
              <a:buFont typeface="Arial" pitchFamily="34" charset="0"/>
              <a:buChar char="•"/>
            </a:pPr>
            <a:r>
              <a:rPr lang="en-US" dirty="0" smtClean="0"/>
              <a:t>He invented the word alcohol from the Arabic 'al-kohl’</a:t>
            </a:r>
          </a:p>
          <a:p>
            <a:pPr marL="109538" indent="-109538">
              <a:buFont typeface="Arial" pitchFamily="34" charset="0"/>
              <a:buChar char="•"/>
            </a:pPr>
            <a:r>
              <a:rPr lang="en-US" dirty="0" smtClean="0"/>
              <a:t> Invented branch of alchemy called '</a:t>
            </a:r>
            <a:r>
              <a:rPr lang="en-US" dirty="0" err="1" smtClean="0"/>
              <a:t>spagyric</a:t>
            </a:r>
            <a:r>
              <a:rPr lang="en-US" dirty="0" smtClean="0"/>
              <a:t> alchemy‘</a:t>
            </a:r>
          </a:p>
          <a:p>
            <a:pPr marL="109538" indent="-109538">
              <a:buFont typeface="Arial" pitchFamily="34" charset="0"/>
              <a:buChar char="•"/>
            </a:pPr>
            <a:r>
              <a:rPr lang="en-US" dirty="0" smtClean="0"/>
              <a:t>Believed in spiritual alchemy </a:t>
            </a:r>
          </a:p>
          <a:p>
            <a:pPr marL="109538" indent="-109538">
              <a:buFont typeface="Arial" pitchFamily="34" charset="0"/>
              <a:buChar char="•"/>
            </a:pPr>
            <a:r>
              <a:rPr lang="en-US" dirty="0" smtClean="0"/>
              <a:t>Purpose of alchemy was not to transmute metals, but to cure disease</a:t>
            </a:r>
          </a:p>
          <a:p>
            <a:pPr marL="109538" indent="-109538">
              <a:buFont typeface="Arial" pitchFamily="34" charset="0"/>
              <a:buChar char="•"/>
            </a:pPr>
            <a:r>
              <a:rPr lang="en-US" dirty="0" smtClean="0"/>
              <a:t>Paracelsus is claimed by the Fraternitas Rosae Crucis to be the true identity of the mythical alchemist Christian </a:t>
            </a:r>
            <a:r>
              <a:rPr lang="en-US" dirty="0" err="1" smtClean="0"/>
              <a:t>Rosenkreutz</a:t>
            </a:r>
            <a:endParaRPr lang="en-US" dirty="0" smtClean="0"/>
          </a:p>
        </p:txBody>
      </p:sp>
      <p:sp>
        <p:nvSpPr>
          <p:cNvPr id="8" name="TextBox 7"/>
          <p:cNvSpPr txBox="1"/>
          <p:nvPr/>
        </p:nvSpPr>
        <p:spPr>
          <a:xfrm>
            <a:off x="1981200" y="914400"/>
            <a:ext cx="5950155" cy="37457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r>
              <a:rPr lang="en-US" i="1" dirty="0" err="1" smtClean="0"/>
              <a:t>Philippus</a:t>
            </a:r>
            <a:r>
              <a:rPr lang="en-US" i="1" dirty="0" smtClean="0"/>
              <a:t> </a:t>
            </a:r>
            <a:r>
              <a:rPr lang="en-US" i="1" dirty="0" err="1" smtClean="0"/>
              <a:t>Aureolus</a:t>
            </a:r>
            <a:r>
              <a:rPr lang="en-US" i="1" dirty="0" smtClean="0"/>
              <a:t> Theophrastus </a:t>
            </a:r>
            <a:r>
              <a:rPr lang="en-US" i="1" dirty="0" err="1" smtClean="0"/>
              <a:t>Bombastus</a:t>
            </a:r>
            <a:r>
              <a:rPr lang="en-US" i="1" dirty="0" smtClean="0"/>
              <a:t> von </a:t>
            </a:r>
            <a:r>
              <a:rPr lang="en-US" i="1" dirty="0" err="1" smtClean="0"/>
              <a:t>Hohenheim</a:t>
            </a:r>
            <a:r>
              <a:rPr lang="en-US" i="1" dirty="0" smtClean="0"/>
              <a:t> 1493 - 1541 AD</a:t>
            </a:r>
            <a:endParaRPr lang="en-US" i="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Isaac Newton</a:t>
            </a:r>
            <a:endParaRPr lang="en-US" dirty="0"/>
          </a:p>
        </p:txBody>
      </p:sp>
      <p:pic>
        <p:nvPicPr>
          <p:cNvPr id="39938" name="Picture 2"/>
          <p:cNvPicPr>
            <a:picLocks noGrp="1" noChangeAspect="1" noChangeArrowheads="1"/>
          </p:cNvPicPr>
          <p:nvPr>
            <p:ph idx="1"/>
          </p:nvPr>
        </p:nvPicPr>
        <p:blipFill>
          <a:blip r:embed="rId3"/>
          <a:srcRect/>
          <a:stretch>
            <a:fillRect/>
          </a:stretch>
        </p:blipFill>
        <p:spPr bwMode="auto">
          <a:xfrm>
            <a:off x="533400" y="1463674"/>
            <a:ext cx="3107318" cy="38703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9" name="Rounded Rectangle 28"/>
          <p:cNvSpPr/>
          <p:nvPr/>
        </p:nvSpPr>
        <p:spPr>
          <a:xfrm>
            <a:off x="4191000" y="2209800"/>
            <a:ext cx="4495800" cy="2281476"/>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marL="109538" indent="-109538">
              <a:buFont typeface="Arial" pitchFamily="34" charset="0"/>
              <a:buChar char="•"/>
            </a:pPr>
            <a:r>
              <a:rPr lang="en-US" dirty="0" smtClean="0"/>
              <a:t>In addition to physics and math, was also accomplished in alchemy. </a:t>
            </a:r>
          </a:p>
          <a:p>
            <a:pPr marL="109538" indent="-109538">
              <a:buFont typeface="Arial" pitchFamily="34" charset="0"/>
              <a:buChar char="•"/>
            </a:pPr>
            <a:r>
              <a:rPr lang="en-US" dirty="0" smtClean="0"/>
              <a:t>“First of the age of reason but that he was the last of the magicians.“</a:t>
            </a:r>
          </a:p>
          <a:p>
            <a:pPr marL="109538" indent="-109538">
              <a:buFont typeface="Arial" pitchFamily="34" charset="0"/>
              <a:buChar char="•"/>
            </a:pPr>
            <a:r>
              <a:rPr lang="en-US" dirty="0" smtClean="0"/>
              <a:t>Inspiration for work in light and gravity came from alchemy as shown by Royal Society documents</a:t>
            </a:r>
          </a:p>
          <a:p>
            <a:pPr marL="109538" indent="-109538">
              <a:buFont typeface="Arial" pitchFamily="34" charset="0"/>
              <a:buChar char="•"/>
            </a:pPr>
            <a:r>
              <a:rPr lang="en-US" dirty="0" smtClean="0"/>
              <a:t>Suggested that Newton succeeded in transmuting lead to gold</a:t>
            </a:r>
            <a:endParaRPr lang="en-US" dirty="0"/>
          </a:p>
        </p:txBody>
      </p:sp>
      <p:sp>
        <p:nvSpPr>
          <p:cNvPr id="30" name="TextBox 29"/>
          <p:cNvSpPr txBox="1"/>
          <p:nvPr/>
        </p:nvSpPr>
        <p:spPr>
          <a:xfrm>
            <a:off x="2362200" y="914400"/>
            <a:ext cx="1374920" cy="37457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txBody>
          <a:bodyPr wrap="none" rtlCol="0">
            <a:spAutoFit/>
          </a:bodyPr>
          <a:lstStyle/>
          <a:p>
            <a:r>
              <a:rPr lang="en-US" i="1" dirty="0" smtClean="0"/>
              <a:t>1642 - 1727 AD</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lank">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969696"/>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000066"/>
        </a:lt2>
        <a:accent1>
          <a:srgbClr val="FFCC66"/>
        </a:accent1>
        <a:accent2>
          <a:srgbClr val="000066"/>
        </a:accent2>
        <a:accent3>
          <a:srgbClr val="FFFFFF"/>
        </a:accent3>
        <a:accent4>
          <a:srgbClr val="000000"/>
        </a:accent4>
        <a:accent5>
          <a:srgbClr val="FFE2B8"/>
        </a:accent5>
        <a:accent6>
          <a:srgbClr val="00005C"/>
        </a:accent6>
        <a:hlink>
          <a:srgbClr val="00B4B0"/>
        </a:hlink>
        <a:folHlink>
          <a:srgbClr val="78A2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000066"/>
        </a:lt2>
        <a:accent1>
          <a:srgbClr val="FFCC66"/>
        </a:accent1>
        <a:accent2>
          <a:srgbClr val="000066"/>
        </a:accent2>
        <a:accent3>
          <a:srgbClr val="FFFFFF"/>
        </a:accent3>
        <a:accent4>
          <a:srgbClr val="000000"/>
        </a:accent4>
        <a:accent5>
          <a:srgbClr val="FFE2B8"/>
        </a:accent5>
        <a:accent6>
          <a:srgbClr val="00005C"/>
        </a:accent6>
        <a:hlink>
          <a:srgbClr val="00D0CB"/>
        </a:hlink>
        <a:folHlink>
          <a:srgbClr val="78A2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000066"/>
        </a:lt2>
        <a:accent1>
          <a:srgbClr val="FFDB93"/>
        </a:accent1>
        <a:accent2>
          <a:srgbClr val="000066"/>
        </a:accent2>
        <a:accent3>
          <a:srgbClr val="FFFFFF"/>
        </a:accent3>
        <a:accent4>
          <a:srgbClr val="000000"/>
        </a:accent4>
        <a:accent5>
          <a:srgbClr val="FFEAC8"/>
        </a:accent5>
        <a:accent6>
          <a:srgbClr val="00005C"/>
        </a:accent6>
        <a:hlink>
          <a:srgbClr val="00D0CB"/>
        </a:hlink>
        <a:folHlink>
          <a:srgbClr val="78A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3987</TotalTime>
  <Words>900</Words>
  <Application>Microsoft Office PowerPoint</Application>
  <PresentationFormat>On-screen Show (4:3)</PresentationFormat>
  <Paragraphs>189</Paragraphs>
  <Slides>19</Slides>
  <Notes>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blank</vt:lpstr>
      <vt:lpstr>1_Custom Design</vt:lpstr>
      <vt:lpstr>The Language of Alchemy Part 1</vt:lpstr>
      <vt:lpstr>Slide 1</vt:lpstr>
      <vt:lpstr>Slide 2</vt:lpstr>
      <vt:lpstr>Historical Perspective of Alchemy</vt:lpstr>
      <vt:lpstr>Zosimos of Panopolis</vt:lpstr>
      <vt:lpstr>Geber</vt:lpstr>
      <vt:lpstr>Albertus Magnus</vt:lpstr>
      <vt:lpstr>Paracelsus</vt:lpstr>
      <vt:lpstr>Isaac Newton</vt:lpstr>
      <vt:lpstr>Slide 9</vt:lpstr>
      <vt:lpstr>Four Basic Elements</vt:lpstr>
      <vt:lpstr>Tria Prima</vt:lpstr>
      <vt:lpstr>Seven Planetary Metals</vt:lpstr>
      <vt:lpstr>12 Core Alchemical Processes</vt:lpstr>
      <vt:lpstr>Mundane Elements and Alchemical Compounds</vt:lpstr>
      <vt:lpstr>Slide 15</vt:lpstr>
      <vt:lpstr>Lapis philosophorum</vt:lpstr>
      <vt:lpstr>Lapis philosophorum</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Masonic Ritual The American College Fraternity</dc:title>
  <dc:creator>Jordan T. Yelinek</dc:creator>
  <cp:lastModifiedBy>Jordan</cp:lastModifiedBy>
  <cp:revision>87</cp:revision>
  <dcterms:created xsi:type="dcterms:W3CDTF">2009-01-07T00:01:01Z</dcterms:created>
  <dcterms:modified xsi:type="dcterms:W3CDTF">2010-02-28T20:49:51Z</dcterms:modified>
</cp:coreProperties>
</file>